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notesMasterIdLst>
    <p:notesMasterId r:id="rId28"/>
  </p:notesMasterIdLst>
  <p:sldIdLst>
    <p:sldId id="256" r:id="rId3"/>
    <p:sldId id="257" r:id="rId4"/>
    <p:sldId id="258" r:id="rId5"/>
    <p:sldId id="278" r:id="rId6"/>
    <p:sldId id="296" r:id="rId7"/>
    <p:sldId id="279" r:id="rId8"/>
    <p:sldId id="267" r:id="rId9"/>
    <p:sldId id="297" r:id="rId10"/>
    <p:sldId id="270" r:id="rId11"/>
    <p:sldId id="280" r:id="rId12"/>
    <p:sldId id="281" r:id="rId13"/>
    <p:sldId id="282" r:id="rId14"/>
    <p:sldId id="263" r:id="rId15"/>
    <p:sldId id="283" r:id="rId16"/>
    <p:sldId id="284" r:id="rId17"/>
    <p:sldId id="285" r:id="rId18"/>
    <p:sldId id="286" r:id="rId19"/>
    <p:sldId id="287" r:id="rId20"/>
    <p:sldId id="288" r:id="rId21"/>
    <p:sldId id="274" r:id="rId22"/>
    <p:sldId id="290" r:id="rId23"/>
    <p:sldId id="291" r:id="rId24"/>
    <p:sldId id="292" r:id="rId25"/>
    <p:sldId id="293" r:id="rId26"/>
    <p:sldId id="294" r:id="rId27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E46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F58A39C-098D-463B-A9FE-B527EF110FA1}" v="642" dt="2022-05-10T01:24:01.34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562" autoAdjust="0"/>
    <p:restoredTop sz="94694"/>
  </p:normalViewPr>
  <p:slideViewPr>
    <p:cSldViewPr snapToGrid="0" snapToObjects="1">
      <p:cViewPr varScale="1">
        <p:scale>
          <a:sx n="113" d="100"/>
          <a:sy n="113" d="100"/>
        </p:scale>
        <p:origin x="100" y="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-603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viewProps" Target="viewProps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r>
              <a:rPr lang="ko-KR" sz="4400" b="0" strike="noStrike" spc="-1">
                <a:latin typeface="맑은 고딕"/>
              </a:rPr>
              <a:t>슬라이드를 이동하려면 클릭하십시오</a:t>
            </a:r>
            <a:r>
              <a:rPr lang="en-US" sz="4400" b="0" strike="noStrike" spc="-1">
                <a:latin typeface="맑은 고딕"/>
              </a:rPr>
              <a:t>.</a:t>
            </a: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r>
              <a:rPr lang="ko-KR" sz="2000" b="0" strike="noStrike" spc="-1">
                <a:latin typeface="맑은 고딕"/>
              </a:rPr>
              <a:t>메모 서식을 편집하려면 클릭하십시오</a:t>
            </a:r>
            <a:r>
              <a:rPr lang="en-US" sz="2000" b="0" strike="noStrike" spc="-1">
                <a:latin typeface="맑은 고딕"/>
              </a:rPr>
              <a:t>.</a:t>
            </a:r>
          </a:p>
        </p:txBody>
      </p:sp>
      <p:sp>
        <p:nvSpPr>
          <p:cNvPr id="82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r>
              <a:rPr lang="en-US" sz="1400" b="0" strike="noStrike" spc="-1">
                <a:latin typeface="바탕"/>
              </a:rPr>
              <a:t>&lt;머리글&gt;</a:t>
            </a:r>
          </a:p>
        </p:txBody>
      </p:sp>
      <p:sp>
        <p:nvSpPr>
          <p:cNvPr id="83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algn="r"/>
            <a:r>
              <a:rPr lang="en-US" sz="1400" b="0" strike="noStrike" spc="-1">
                <a:latin typeface="바탕"/>
              </a:rPr>
              <a:t>&lt;날짜/시간&gt;</a:t>
            </a:r>
          </a:p>
        </p:txBody>
      </p:sp>
      <p:sp>
        <p:nvSpPr>
          <p:cNvPr id="84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/>
          <a:p>
            <a:r>
              <a:rPr lang="en-US" sz="1400" b="0" strike="noStrike" spc="-1">
                <a:latin typeface="바탕"/>
              </a:rPr>
              <a:t>&lt;바닥글&gt;</a:t>
            </a:r>
          </a:p>
        </p:txBody>
      </p:sp>
      <p:sp>
        <p:nvSpPr>
          <p:cNvPr id="85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/>
          <a:p>
            <a:pPr algn="r"/>
            <a:fld id="{C312395E-EB98-41FB-9B86-BE273D9C06BB}" type="slidenum">
              <a:rPr lang="en-US" sz="1400" b="0" strike="noStrike" spc="-1">
                <a:latin typeface="바탕"/>
              </a:rPr>
              <a:t>‹#›</a:t>
            </a:fld>
            <a:endParaRPr lang="en-US" sz="1400" b="0" strike="noStrike" spc="-1">
              <a:latin typeface="바탕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  <a:ln w="0">
            <a:noFill/>
          </a:ln>
        </p:spPr>
      </p:sp>
      <p:sp>
        <p:nvSpPr>
          <p:cNvPr id="29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000" b="0" strike="noStrike" spc="-1">
              <a:latin typeface="맑은 고딕"/>
            </a:endParaRPr>
          </a:p>
        </p:txBody>
      </p:sp>
      <p:sp>
        <p:nvSpPr>
          <p:cNvPr id="291" name="PlaceHolder 3"/>
          <p:cNvSpPr>
            <a:spLocks noGrp="1"/>
          </p:cNvSpPr>
          <p:nvPr>
            <p:ph type="sldNum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numCol="1" spcCol="0" anchor="b">
            <a:noAutofit/>
          </a:bodyPr>
          <a:lstStyle/>
          <a:p>
            <a:pPr algn="r">
              <a:lnSpc>
                <a:spcPct val="100000"/>
              </a:lnSpc>
            </a:pPr>
            <a:fld id="{C7E80D8F-2EE6-4077-A3E5-3DED8229653F}" type="slidenum">
              <a:rPr lang="en-US" sz="1200" b="0" strike="noStrike" spc="-1">
                <a:solidFill>
                  <a:srgbClr val="000000"/>
                </a:solidFill>
                <a:latin typeface="Calibri"/>
                <a:ea typeface="맑은 고딕"/>
              </a:rPr>
              <a:t>1</a:t>
            </a:fld>
            <a:endParaRPr lang="en-US" sz="1200" b="0" strike="noStrike" spc="-1">
              <a:latin typeface="바탕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맑은 고딕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맑은 고딕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맑은 고딕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맑은 고딕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맑은 고딕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맑은 고딕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맑은 고딕"/>
            </a:endParaRPr>
          </a:p>
        </p:txBody>
      </p:sp>
      <p:sp>
        <p:nvSpPr>
          <p:cNvPr id="32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맑은 고딕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맑은 고딕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맑은 고딕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맑은 고딕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맑은 고딕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맑은 고딕"/>
            </a:endParaRPr>
          </a:p>
        </p:txBody>
      </p:sp>
      <p:sp>
        <p:nvSpPr>
          <p:cNvPr id="38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맑은 고딕"/>
            </a:endParaRPr>
          </a:p>
        </p:txBody>
      </p:sp>
      <p:sp>
        <p:nvSpPr>
          <p:cNvPr id="39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맑은 고딕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맑은 고딕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맑은 고딕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맑은 고딕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맑은 고딕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맑은 고딕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맑은 고딕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맑은 고딕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맑은 고딕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맑은 고딕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맑은 고딕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맑은 고딕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맑은 고딕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맑은 고딕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맑은 고딕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맑은 고딕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맑은 고딕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맑은 고딕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맑은 고딕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맑은 고딕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맑은 고딕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맑은 고딕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맑은 고딕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맑은 고딕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맑은 고딕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맑은 고딕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맑은 고딕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맑은 고딕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맑은 고딕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맑은 고딕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맑은 고딕"/>
            </a:endParaRPr>
          </a:p>
        </p:txBody>
      </p:sp>
      <p:sp>
        <p:nvSpPr>
          <p:cNvPr id="72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맑은 고딕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맑은 고딕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맑은 고딕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맑은 고딕"/>
            </a:endParaRPr>
          </a:p>
        </p:txBody>
      </p:sp>
      <p:sp>
        <p:nvSpPr>
          <p:cNvPr id="76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맑은 고딕"/>
            </a:endParaRPr>
          </a:p>
        </p:txBody>
      </p:sp>
      <p:sp>
        <p:nvSpPr>
          <p:cNvPr id="77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맑은 고딕"/>
            </a:endParaRPr>
          </a:p>
        </p:txBody>
      </p:sp>
      <p:sp>
        <p:nvSpPr>
          <p:cNvPr id="78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맑은 고딕"/>
            </a:endParaRPr>
          </a:p>
        </p:txBody>
      </p:sp>
      <p:sp>
        <p:nvSpPr>
          <p:cNvPr id="79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맑은 고딕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맑은 고딕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맑은 고딕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맑은 고딕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맑은 고딕"/>
            </a:endParaRPr>
          </a:p>
        </p:txBody>
      </p:sp>
      <p:sp>
        <p:nvSpPr>
          <p:cNvPr id="1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맑은 고딕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맑은 고딕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맑은 고딕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맑은 고딕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맑은 고딕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맑은 고딕"/>
            </a:endParaRPr>
          </a:p>
        </p:txBody>
      </p:sp>
      <p:sp>
        <p:nvSpPr>
          <p:cNvPr id="1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맑은 고딕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맑은 고딕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맑은 고딕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맑은 고딕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맑은 고딕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맑은 고딕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맑은 고딕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맑은 고딕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맑은 고딕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7"/>
          <p:cNvSpPr/>
          <p:nvPr/>
        </p:nvSpPr>
        <p:spPr>
          <a:xfrm rot="5400000" flipH="1" flipV="1">
            <a:off x="11796840" y="6461280"/>
            <a:ext cx="333360" cy="45432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" name="직각 삼각형 1"/>
          <p:cNvSpPr/>
          <p:nvPr/>
        </p:nvSpPr>
        <p:spPr>
          <a:xfrm rot="5400000" flipH="1" flipV="1">
            <a:off x="11796840" y="6461280"/>
            <a:ext cx="333360" cy="454320"/>
          </a:xfrm>
          <a:prstGeom prst="rtTriangle">
            <a:avLst/>
          </a:prstGeom>
          <a:solidFill>
            <a:srgbClr val="445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r>
              <a:rPr lang="ko-KR" sz="4400" b="0" strike="noStrike" spc="-1">
                <a:latin typeface="맑은 고딕"/>
              </a:rPr>
              <a:t>제목 텍스트의 서식을 편집하려면 클릭하십시오</a:t>
            </a:r>
            <a:r>
              <a:rPr lang="en-US" sz="4400" b="0" strike="noStrike" spc="-1">
                <a:latin typeface="맑은 고딕"/>
              </a:rPr>
              <a:t>.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ko-KR" sz="3200" b="0" strike="noStrike" spc="-1">
                <a:latin typeface="맑은 고딕"/>
              </a:rPr>
              <a:t>개요 텍스트의 서식을 편집하려면 클릭하십시오</a:t>
            </a:r>
            <a:endParaRPr lang="en-US" sz="3200" b="0" strike="noStrike" spc="-1">
              <a:latin typeface="맑은 고딕"/>
            </a:endParaRP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맑은 고딕"/>
              </a:rPr>
              <a:t>2</a:t>
            </a:r>
            <a:r>
              <a:rPr lang="ko-KR" sz="2800" b="0" strike="noStrike" spc="-1">
                <a:latin typeface="맑은 고딕"/>
              </a:rPr>
              <a:t>번째 개요 수준</a:t>
            </a:r>
            <a:endParaRPr lang="en-US" sz="2800" b="0" strike="noStrike" spc="-1">
              <a:latin typeface="맑은 고딕"/>
            </a:endParaRP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맑은 고딕"/>
              </a:rPr>
              <a:t>3</a:t>
            </a:r>
            <a:r>
              <a:rPr lang="ko-KR" sz="2400" b="0" strike="noStrike" spc="-1">
                <a:latin typeface="맑은 고딕"/>
              </a:rPr>
              <a:t>번째 개요 수준</a:t>
            </a:r>
            <a:endParaRPr lang="en-US" sz="2400" b="0" strike="noStrike" spc="-1">
              <a:latin typeface="맑은 고딕"/>
            </a:endParaRP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맑은 고딕"/>
              </a:rPr>
              <a:t>4</a:t>
            </a:r>
            <a:r>
              <a:rPr lang="ko-KR" sz="2000" b="0" strike="noStrike" spc="-1">
                <a:latin typeface="맑은 고딕"/>
              </a:rPr>
              <a:t>번째 개요 수준</a:t>
            </a:r>
            <a:endParaRPr lang="en-US" sz="2000" b="0" strike="noStrike" spc="-1">
              <a:latin typeface="맑은 고딕"/>
            </a:endParaRP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맑은 고딕"/>
              </a:rPr>
              <a:t>5</a:t>
            </a:r>
            <a:r>
              <a:rPr lang="ko-KR" sz="2000" b="0" strike="noStrike" spc="-1">
                <a:latin typeface="맑은 고딕"/>
              </a:rPr>
              <a:t>번째 개요 수준</a:t>
            </a:r>
            <a:endParaRPr lang="en-US" sz="2000" b="0" strike="noStrike" spc="-1">
              <a:latin typeface="맑은 고딕"/>
            </a:endParaRP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맑은 고딕"/>
              </a:rPr>
              <a:t>6</a:t>
            </a:r>
            <a:r>
              <a:rPr lang="ko-KR" sz="2000" b="0" strike="noStrike" spc="-1">
                <a:latin typeface="맑은 고딕"/>
              </a:rPr>
              <a:t>번째 개요 수준</a:t>
            </a:r>
            <a:endParaRPr lang="en-US" sz="2000" b="0" strike="noStrike" spc="-1">
              <a:latin typeface="맑은 고딕"/>
            </a:endParaRP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맑은 고딕"/>
              </a:rPr>
              <a:t>7</a:t>
            </a:r>
            <a:r>
              <a:rPr lang="ko-KR" sz="2000" b="0" strike="noStrike" spc="-1">
                <a:latin typeface="맑은 고딕"/>
              </a:rPr>
              <a:t>번째 개요 수준</a:t>
            </a:r>
            <a:endParaRPr lang="en-US" sz="2000" b="0" strike="noStrike" spc="-1">
              <a:latin typeface="맑은 고딕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각 삼각형 7"/>
          <p:cNvSpPr/>
          <p:nvPr/>
        </p:nvSpPr>
        <p:spPr>
          <a:xfrm rot="5400000" flipH="1" flipV="1">
            <a:off x="11796840" y="6461280"/>
            <a:ext cx="333360" cy="45432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" name="직각 삼각형 1"/>
          <p:cNvSpPr/>
          <p:nvPr/>
        </p:nvSpPr>
        <p:spPr>
          <a:xfrm rot="5400000" flipH="1" flipV="1">
            <a:off x="11796840" y="6461280"/>
            <a:ext cx="333360" cy="454320"/>
          </a:xfrm>
          <a:prstGeom prst="rtTriangle">
            <a:avLst/>
          </a:prstGeom>
          <a:solidFill>
            <a:srgbClr val="445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r>
              <a:rPr lang="ko-KR" sz="4400" b="0" strike="noStrike" spc="-1">
                <a:latin typeface="맑은 고딕"/>
              </a:rPr>
              <a:t>제목 텍스트의 서식을 편집하려면 클릭하십시오</a:t>
            </a:r>
            <a:r>
              <a:rPr lang="en-US" sz="4400" b="0" strike="noStrike" spc="-1">
                <a:latin typeface="맑은 고딕"/>
              </a:rPr>
              <a:t>.</a:t>
            </a: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ko-KR" sz="3200" b="0" strike="noStrike" spc="-1">
                <a:latin typeface="맑은 고딕"/>
              </a:rPr>
              <a:t>개요 텍스트의 서식을 편집하려면 클릭하십시오</a:t>
            </a:r>
            <a:endParaRPr lang="en-US" sz="3200" b="0" strike="noStrike" spc="-1">
              <a:latin typeface="맑은 고딕"/>
            </a:endParaRP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맑은 고딕"/>
              </a:rPr>
              <a:t>2</a:t>
            </a:r>
            <a:r>
              <a:rPr lang="ko-KR" sz="2800" b="0" strike="noStrike" spc="-1">
                <a:latin typeface="맑은 고딕"/>
              </a:rPr>
              <a:t>번째 개요 수준</a:t>
            </a:r>
            <a:endParaRPr lang="en-US" sz="2800" b="0" strike="noStrike" spc="-1">
              <a:latin typeface="맑은 고딕"/>
            </a:endParaRP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맑은 고딕"/>
              </a:rPr>
              <a:t>3</a:t>
            </a:r>
            <a:r>
              <a:rPr lang="ko-KR" sz="2400" b="0" strike="noStrike" spc="-1">
                <a:latin typeface="맑은 고딕"/>
              </a:rPr>
              <a:t>번째 개요 수준</a:t>
            </a:r>
            <a:endParaRPr lang="en-US" sz="2400" b="0" strike="noStrike" spc="-1">
              <a:latin typeface="맑은 고딕"/>
            </a:endParaRP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맑은 고딕"/>
              </a:rPr>
              <a:t>4</a:t>
            </a:r>
            <a:r>
              <a:rPr lang="ko-KR" sz="2000" b="0" strike="noStrike" spc="-1">
                <a:latin typeface="맑은 고딕"/>
              </a:rPr>
              <a:t>번째 개요 수준</a:t>
            </a:r>
            <a:endParaRPr lang="en-US" sz="2000" b="0" strike="noStrike" spc="-1">
              <a:latin typeface="맑은 고딕"/>
            </a:endParaRP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맑은 고딕"/>
              </a:rPr>
              <a:t>5</a:t>
            </a:r>
            <a:r>
              <a:rPr lang="ko-KR" sz="2000" b="0" strike="noStrike" spc="-1">
                <a:latin typeface="맑은 고딕"/>
              </a:rPr>
              <a:t>번째 개요 수준</a:t>
            </a:r>
            <a:endParaRPr lang="en-US" sz="2000" b="0" strike="noStrike" spc="-1">
              <a:latin typeface="맑은 고딕"/>
            </a:endParaRP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맑은 고딕"/>
              </a:rPr>
              <a:t>6</a:t>
            </a:r>
            <a:r>
              <a:rPr lang="ko-KR" sz="2000" b="0" strike="noStrike" spc="-1">
                <a:latin typeface="맑은 고딕"/>
              </a:rPr>
              <a:t>번째 개요 수준</a:t>
            </a:r>
            <a:endParaRPr lang="en-US" sz="2000" b="0" strike="noStrike" spc="-1">
              <a:latin typeface="맑은 고딕"/>
            </a:endParaRP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맑은 고딕"/>
              </a:rPr>
              <a:t>7</a:t>
            </a:r>
            <a:r>
              <a:rPr lang="ko-KR" sz="2000" b="0" strike="noStrike" spc="-1">
                <a:latin typeface="맑은 고딕"/>
              </a:rPr>
              <a:t>번째 개요 수준</a:t>
            </a:r>
            <a:endParaRPr lang="en-US" sz="2000" b="0" strike="noStrike" spc="-1">
              <a:latin typeface="맑은 고딕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extBox 10"/>
          <p:cNvSpPr/>
          <p:nvPr/>
        </p:nvSpPr>
        <p:spPr>
          <a:xfrm>
            <a:off x="6708240" y="4149000"/>
            <a:ext cx="5157000" cy="402161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0" rIns="90000" bIns="0" anchor="t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2000" b="0" strike="noStrike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김성수</a:t>
            </a:r>
            <a:endParaRPr lang="en-US" sz="2000" b="0" strike="noStrike" spc="-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7" name="직사각형 1"/>
          <p:cNvSpPr/>
          <p:nvPr/>
        </p:nvSpPr>
        <p:spPr>
          <a:xfrm>
            <a:off x="0" y="1579680"/>
            <a:ext cx="12190680" cy="2189520"/>
          </a:xfrm>
          <a:prstGeom prst="rect">
            <a:avLst/>
          </a:prstGeom>
          <a:solidFill>
            <a:srgbClr val="F2F2F2"/>
          </a:solidFill>
          <a:ln>
            <a:noFill/>
          </a:ln>
          <a:effectLst>
            <a:outerShdw blurRad="6336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8" name="TextBox 2"/>
          <p:cNvSpPr/>
          <p:nvPr/>
        </p:nvSpPr>
        <p:spPr>
          <a:xfrm>
            <a:off x="182880" y="1803600"/>
            <a:ext cx="2628000" cy="3371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ko-KR" sz="1600" b="1" strike="noStrike" spc="-1">
                <a:solidFill>
                  <a:srgbClr val="40404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한국직업능력교육원</a:t>
            </a:r>
            <a:r>
              <a:rPr lang="en-US" sz="1600" b="1" strike="noStrike" spc="-1">
                <a:solidFill>
                  <a:srgbClr val="40404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sz="1600" b="1" strike="noStrike" spc="-1">
                <a:solidFill>
                  <a:srgbClr val="40404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시흥</a:t>
            </a:r>
            <a:r>
              <a:rPr lang="en-US" sz="1600" b="1" strike="noStrike" spc="-1">
                <a:solidFill>
                  <a:srgbClr val="40404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en-US" sz="1600" b="0" strike="noStrike" spc="-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9" name="Rectangle 2"/>
          <p:cNvSpPr/>
          <p:nvPr/>
        </p:nvSpPr>
        <p:spPr>
          <a:xfrm>
            <a:off x="0" y="0"/>
            <a:ext cx="12190680" cy="455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90" name="그림 15"/>
          <p:cNvPicPr/>
          <p:nvPr/>
        </p:nvPicPr>
        <p:blipFill>
          <a:blip r:embed="rId3"/>
          <a:stretch/>
        </p:blipFill>
        <p:spPr>
          <a:xfrm>
            <a:off x="14760" y="6348960"/>
            <a:ext cx="1481400" cy="384480"/>
          </a:xfrm>
          <a:prstGeom prst="rect">
            <a:avLst/>
          </a:prstGeom>
          <a:ln w="0">
            <a:noFill/>
          </a:ln>
        </p:spPr>
      </p:pic>
      <p:sp>
        <p:nvSpPr>
          <p:cNvPr id="91" name="Rectangle 10"/>
          <p:cNvSpPr/>
          <p:nvPr/>
        </p:nvSpPr>
        <p:spPr>
          <a:xfrm>
            <a:off x="10859040" y="-41040"/>
            <a:ext cx="8850240" cy="284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92" name="_x278651016" descr="EMB0000378c3f3d"/>
          <p:cNvPicPr/>
          <p:nvPr/>
        </p:nvPicPr>
        <p:blipFill>
          <a:blip r:embed="rId4"/>
          <a:stretch/>
        </p:blipFill>
        <p:spPr>
          <a:xfrm>
            <a:off x="1514520" y="6381360"/>
            <a:ext cx="1178640" cy="374400"/>
          </a:xfrm>
          <a:prstGeom prst="rect">
            <a:avLst/>
          </a:prstGeom>
          <a:ln w="0">
            <a:noFill/>
          </a:ln>
        </p:spPr>
      </p:pic>
      <p:sp>
        <p:nvSpPr>
          <p:cNvPr id="93" name="TextBox 14"/>
          <p:cNvSpPr/>
          <p:nvPr/>
        </p:nvSpPr>
        <p:spPr>
          <a:xfrm>
            <a:off x="4140000" y="2367360"/>
            <a:ext cx="7787160" cy="615553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0" rIns="90000" bIns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4000" b="1" spc="-1" dirty="0">
                <a:solidFill>
                  <a:srgbClr val="40404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VR</a:t>
            </a:r>
            <a:r>
              <a:rPr lang="ko-KR" altLang="en-US" sz="4000" b="1" spc="-1" dirty="0">
                <a:solidFill>
                  <a:srgbClr val="40404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비계 전도 체험</a:t>
            </a:r>
            <a:endParaRPr lang="en-US" sz="4000" b="0" strike="noStrike" spc="-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4" name="TextBox 5"/>
          <p:cNvSpPr/>
          <p:nvPr/>
        </p:nvSpPr>
        <p:spPr>
          <a:xfrm>
            <a:off x="0" y="-1800"/>
            <a:ext cx="12190680" cy="336960"/>
          </a:xfrm>
          <a:prstGeom prst="rect">
            <a:avLst/>
          </a:prstGeom>
          <a:solidFill>
            <a:srgbClr val="F5DF4D"/>
          </a:solidFill>
          <a:ln w="0">
            <a:noFill/>
          </a:ln>
          <a:effectLst>
            <a:outerShdw blurRad="63360" algn="ctr" rotWithShape="0">
              <a:srgbClr val="000000">
                <a:alpha val="4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600" b="0" strike="noStrike" spc="591">
                <a:solidFill>
                  <a:srgbClr val="18171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K-Digital </a:t>
            </a:r>
            <a:r>
              <a:rPr lang="en-US" sz="1600" b="0" strike="noStrike" spc="591">
                <a:solidFill>
                  <a:srgbClr val="26262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Training</a:t>
            </a:r>
            <a:endParaRPr lang="en-US" sz="1600" b="0" strike="noStrike" spc="-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5" name="직사각형 9"/>
          <p:cNvSpPr/>
          <p:nvPr/>
        </p:nvSpPr>
        <p:spPr>
          <a:xfrm>
            <a:off x="110160" y="1700640"/>
            <a:ext cx="11970360" cy="1942920"/>
          </a:xfrm>
          <a:prstGeom prst="rect">
            <a:avLst/>
          </a:prstGeom>
          <a:noFill/>
          <a:ln w="15875">
            <a:solidFill>
              <a:srgbClr val="939597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F5DF4D"/>
            </a:gs>
            <a:gs pos="100000">
              <a:srgbClr val="F6E25F">
                <a:alpha val="70196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직사각형 18"/>
          <p:cNvSpPr/>
          <p:nvPr/>
        </p:nvSpPr>
        <p:spPr>
          <a:xfrm>
            <a:off x="228000" y="137520"/>
            <a:ext cx="11736000" cy="6407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ko-Kore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3" name="직선 연결선 6"/>
          <p:cNvSpPr/>
          <p:nvPr/>
        </p:nvSpPr>
        <p:spPr>
          <a:xfrm flipV="1">
            <a:off x="4320000" y="980640"/>
            <a:ext cx="7567920" cy="21240"/>
          </a:xfrm>
          <a:prstGeom prst="line">
            <a:avLst/>
          </a:prstGeom>
          <a:ln w="12700">
            <a:solidFill>
              <a:srgbClr val="808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4" name="TextBox 46"/>
          <p:cNvSpPr/>
          <p:nvPr/>
        </p:nvSpPr>
        <p:spPr>
          <a:xfrm>
            <a:off x="1177200" y="821520"/>
            <a:ext cx="3682440" cy="306323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ko-KR" sz="1400" b="1" strike="noStrike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1400" b="1" strike="noStrike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알파 버전 기능 구현</a:t>
            </a:r>
            <a:endParaRPr lang="en-US" altLang="ko-KR" sz="1400" b="0" strike="noStrike" spc="-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5" name="TextBox 47"/>
          <p:cNvSpPr/>
          <p:nvPr/>
        </p:nvSpPr>
        <p:spPr>
          <a:xfrm>
            <a:off x="255960" y="198000"/>
            <a:ext cx="1159200" cy="706432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1" strike="noStrike" spc="-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 </a:t>
            </a:r>
            <a:endParaRPr lang="en-US" sz="4000" b="0" strike="noStrike" spc="-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6" name="TextBox 48"/>
          <p:cNvSpPr/>
          <p:nvPr/>
        </p:nvSpPr>
        <p:spPr>
          <a:xfrm>
            <a:off x="1179000" y="313200"/>
            <a:ext cx="4001393" cy="460211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ko-KR" altLang="ko-KR" sz="2400" b="0" strike="noStrike" spc="-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수행 절차 및 방법</a:t>
            </a:r>
            <a:endParaRPr lang="en-US" altLang="ko-KR" sz="2400" b="0" strike="noStrike" spc="-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9" name="직사각형 228"/>
          <p:cNvSpPr/>
          <p:nvPr/>
        </p:nvSpPr>
        <p:spPr>
          <a:xfrm>
            <a:off x="6570540" y="1496880"/>
            <a:ext cx="5039640" cy="4610204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altLang="ko-KR" sz="1400" spc="-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RemovePlateInteractable</a:t>
            </a:r>
            <a:r>
              <a:rPr lang="en-US" altLang="ko-KR" sz="1400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스크립트</a:t>
            </a:r>
            <a:endParaRPr lang="en-US" altLang="ko-KR" sz="1400" spc="-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00000"/>
              </a:lnSpc>
            </a:pPr>
            <a:endParaRPr lang="en-US" altLang="ko-KR" sz="1400" spc="-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00000"/>
              </a:lnSpc>
            </a:pPr>
            <a:r>
              <a:rPr lang="ko-KR" altLang="en-US" sz="1400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동일 오브젝트에 두 개의 그랩 </a:t>
            </a:r>
            <a:r>
              <a:rPr lang="ko-KR" altLang="en-US" sz="1400" spc="-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인터랙터가</a:t>
            </a:r>
            <a:r>
              <a:rPr lang="ko-KR" altLang="en-US" sz="1400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들어올 수 있도록 설정 후 첫번째 </a:t>
            </a:r>
            <a:r>
              <a:rPr lang="ko-KR" altLang="en-US" sz="1400" spc="-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인터랙터가</a:t>
            </a:r>
            <a:r>
              <a:rPr lang="ko-KR" altLang="en-US" sz="1400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두번째 </a:t>
            </a:r>
            <a:r>
              <a:rPr lang="ko-KR" altLang="en-US" sz="1400" spc="-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인터랙터와</a:t>
            </a:r>
            <a:r>
              <a:rPr lang="ko-KR" altLang="en-US" sz="1400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상호작용할 수 </a:t>
            </a:r>
            <a:r>
              <a:rPr lang="ko-KR" altLang="en-US" sz="1400" spc="-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있도록함</a:t>
            </a:r>
            <a:endParaRPr lang="en-US" altLang="ko-KR" sz="1400" spc="-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00000"/>
              </a:lnSpc>
            </a:pPr>
            <a:endParaRPr lang="en-US" altLang="ko-KR" sz="1400" spc="-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altLang="ko-KR" sz="1400" spc="-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ProcessInteractable</a:t>
            </a:r>
            <a:r>
              <a:rPr lang="en-US" altLang="ko-KR" sz="1400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을 </a:t>
            </a:r>
            <a:r>
              <a:rPr lang="en-US" altLang="ko-KR" sz="1400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override </a:t>
            </a:r>
            <a:r>
              <a:rPr lang="ko-KR" altLang="en-US" sz="1400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해 업데이트 동안 해당 상호작용 내용이 실행되도록 함</a:t>
            </a:r>
            <a:endParaRPr lang="en-US" altLang="ko-KR" sz="1400" spc="-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endParaRPr lang="en-US" altLang="ko-KR" sz="1400" spc="-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ko-KR" altLang="en-US" sz="1400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첫번째 두번째 </a:t>
            </a:r>
            <a:r>
              <a:rPr lang="en-US" altLang="ko-KR" sz="1400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Interactor</a:t>
            </a:r>
            <a:r>
              <a:rPr lang="ko-KR" altLang="en-US" sz="1400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값이 들어왔을 때 상호작용</a:t>
            </a:r>
            <a:endParaRPr lang="en-US" altLang="ko-KR" sz="1400" spc="-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endParaRPr lang="en-US" altLang="ko-KR" sz="1400" spc="-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ko-KR" altLang="en-US" sz="1400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첫번째 </a:t>
            </a:r>
            <a:r>
              <a:rPr lang="en-US" altLang="ko-KR" sz="1400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Interactor</a:t>
            </a:r>
            <a:r>
              <a:rPr lang="ko-KR" altLang="en-US" sz="1400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</a:t>
            </a:r>
            <a:r>
              <a:rPr lang="en-US" altLang="ko-KR" sz="1400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z</a:t>
            </a:r>
            <a:r>
              <a:rPr lang="ko-KR" altLang="en-US" sz="1400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축이 두번째 </a:t>
            </a:r>
            <a:r>
              <a:rPr lang="en-US" altLang="ko-KR" sz="1400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Interactor</a:t>
            </a:r>
            <a:r>
              <a:rPr lang="ko-KR" altLang="en-US" sz="1400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계속 바라보도록 설정하여 두번째 </a:t>
            </a:r>
            <a:r>
              <a:rPr lang="en-US" altLang="ko-KR" sz="1400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Interactor</a:t>
            </a:r>
            <a:r>
              <a:rPr lang="ko-KR" altLang="en-US" sz="1400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움직임을 따라 오브젝트가 회전함</a:t>
            </a:r>
            <a:endParaRPr lang="en-US" altLang="ko-KR" sz="1400" spc="-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endParaRPr lang="en-US" altLang="ko-KR" sz="1400" spc="-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ko-KR" altLang="en-US" sz="1400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해당 잡기 동작에선 손등이 위로 가게 잡기 때문에 두번째 </a:t>
            </a:r>
            <a:r>
              <a:rPr lang="en-US" altLang="ko-KR" sz="1400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Interactor</a:t>
            </a:r>
            <a:r>
              <a:rPr lang="ko-KR" altLang="en-US" sz="1400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바라보는 축은 </a:t>
            </a:r>
            <a:r>
              <a:rPr lang="en-US" altLang="ko-KR" sz="1400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y</a:t>
            </a:r>
            <a:r>
              <a:rPr lang="ko-KR" altLang="en-US" sz="1400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축이 되어야 함</a:t>
            </a:r>
            <a:endParaRPr lang="en-US" altLang="ko-KR" sz="1400" spc="-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endParaRPr lang="en-US" altLang="ko-KR" sz="1400" spc="-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ko-KR" altLang="en-US" sz="1400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첫번째 </a:t>
            </a:r>
            <a:r>
              <a:rPr lang="en-US" altLang="ko-KR" sz="1400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Interactor </a:t>
            </a:r>
            <a:r>
              <a:rPr lang="ko-KR" altLang="en-US" sz="1400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위치를 기준으로 회전 시켜 </a:t>
            </a:r>
            <a:r>
              <a:rPr lang="en-US" altLang="ko-KR" sz="1400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y</a:t>
            </a:r>
            <a:r>
              <a:rPr lang="ko-KR" altLang="en-US" sz="1400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축이 두번째 </a:t>
            </a:r>
            <a:r>
              <a:rPr lang="en-US" altLang="ko-KR" sz="1400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Interactor</a:t>
            </a:r>
            <a:r>
              <a:rPr lang="ko-KR" altLang="en-US" sz="1400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보도록 수정</a:t>
            </a:r>
            <a:endParaRPr lang="en-US" sz="1400" b="0" strike="noStrike" spc="-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37">
            <a:extLst>
              <a:ext uri="{FF2B5EF4-FFF2-40B4-BE49-F238E27FC236}">
                <a16:creationId xmlns:a16="http://schemas.microsoft.com/office/drawing/2014/main" id="{44A31506-A761-7F07-EFEB-BB2EED8713E3}"/>
              </a:ext>
            </a:extLst>
          </p:cNvPr>
          <p:cNvSpPr/>
          <p:nvPr/>
        </p:nvSpPr>
        <p:spPr>
          <a:xfrm>
            <a:off x="835560" y="1092632"/>
            <a:ext cx="8254800" cy="367878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b="1" strike="noStrike" spc="-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▶</a:t>
            </a:r>
            <a:r>
              <a:rPr lang="ko-KR" altLang="en-US" b="1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거푸집 잡기 및 제거</a:t>
            </a:r>
            <a:endParaRPr lang="en-US" b="0" strike="noStrike" spc="-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5FBF8E8-E49A-CB5D-7D8C-A4CEBC8B39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160" y="1845000"/>
            <a:ext cx="5940310" cy="3632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6116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F5DF4D"/>
            </a:gs>
            <a:gs pos="100000">
              <a:srgbClr val="F6E25F">
                <a:alpha val="70196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직사각형 18"/>
          <p:cNvSpPr/>
          <p:nvPr/>
        </p:nvSpPr>
        <p:spPr>
          <a:xfrm>
            <a:off x="228000" y="313200"/>
            <a:ext cx="11736000" cy="6407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ko-Kore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3" name="직선 연결선 6"/>
          <p:cNvSpPr/>
          <p:nvPr/>
        </p:nvSpPr>
        <p:spPr>
          <a:xfrm flipV="1">
            <a:off x="4320000" y="980640"/>
            <a:ext cx="7567920" cy="21240"/>
          </a:xfrm>
          <a:prstGeom prst="line">
            <a:avLst/>
          </a:prstGeom>
          <a:ln w="12700">
            <a:solidFill>
              <a:srgbClr val="808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4" name="TextBox 46"/>
          <p:cNvSpPr/>
          <p:nvPr/>
        </p:nvSpPr>
        <p:spPr>
          <a:xfrm>
            <a:off x="1177200" y="821520"/>
            <a:ext cx="3682440" cy="306323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ko-KR" sz="1400" b="1" strike="noStrike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1400" b="1" strike="noStrike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알파 버전 기능 구현</a:t>
            </a:r>
            <a:endParaRPr lang="en-US" altLang="ko-KR" sz="1400" b="0" strike="noStrike" spc="-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5" name="TextBox 47"/>
          <p:cNvSpPr/>
          <p:nvPr/>
        </p:nvSpPr>
        <p:spPr>
          <a:xfrm>
            <a:off x="255960" y="198000"/>
            <a:ext cx="1159200" cy="706432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1" strike="noStrike" spc="-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 </a:t>
            </a:r>
            <a:endParaRPr lang="en-US" sz="4000" b="0" strike="noStrike" spc="-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6" name="TextBox 48"/>
          <p:cNvSpPr/>
          <p:nvPr/>
        </p:nvSpPr>
        <p:spPr>
          <a:xfrm>
            <a:off x="1179000" y="313200"/>
            <a:ext cx="4001393" cy="460211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ko-KR" altLang="ko-KR" sz="2400" b="0" strike="noStrike" spc="-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수행 절차 및 방법</a:t>
            </a:r>
            <a:endParaRPr lang="en-US" altLang="ko-KR" sz="2400" b="0" strike="noStrike" spc="-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9" name="직사각형 228"/>
          <p:cNvSpPr/>
          <p:nvPr/>
        </p:nvSpPr>
        <p:spPr>
          <a:xfrm>
            <a:off x="6615309" y="2166850"/>
            <a:ext cx="5039640" cy="4056611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400" b="0" strike="noStrike" spc="-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DOtween</a:t>
            </a:r>
            <a:r>
              <a:rPr lang="en-US" sz="1400" b="0" strike="noStrike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0" strike="noStrike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애니메이션</a:t>
            </a:r>
          </a:p>
          <a:p>
            <a:pPr>
              <a:lnSpc>
                <a:spcPct val="100000"/>
              </a:lnSpc>
            </a:pPr>
            <a:endParaRPr lang="ko-KR" altLang="en-US" sz="1400" spc="-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ko-KR" altLang="en-US" sz="1400" b="0" strike="noStrike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이동과 </a:t>
            </a:r>
            <a:r>
              <a:rPr lang="ko-KR" altLang="en-US" sz="1400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회전의 기준점이 되는</a:t>
            </a:r>
            <a:r>
              <a:rPr lang="en-US" altLang="ko-KR" sz="1400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empty object </a:t>
            </a:r>
            <a:r>
              <a:rPr lang="ko-KR" altLang="en-US" sz="1400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생성</a:t>
            </a:r>
            <a:endParaRPr lang="en-US" altLang="ko-KR" sz="1400" spc="-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endParaRPr lang="en-US" altLang="ko-KR" sz="1400" spc="-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ko-KR" altLang="en-US" sz="1400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배치 후 해당 오브젝트의 포지션</a:t>
            </a:r>
            <a:r>
              <a:rPr lang="en-US" altLang="ko-KR" sz="1400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1400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로테이션 값을 따라 움직이도록 설정</a:t>
            </a:r>
            <a:endParaRPr lang="en-US" altLang="ko-KR" sz="1400" spc="-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endParaRPr lang="en-US" sz="1400" spc="-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400" spc="-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SetDelay</a:t>
            </a:r>
            <a:r>
              <a:rPr lang="en-US" sz="1400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함수로 각 움직임이 순차적으로 진행되도록 설정</a:t>
            </a:r>
            <a:endParaRPr lang="en-US" altLang="ko-KR" sz="1400" spc="-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endParaRPr lang="en-US" sz="1400" b="0" strike="noStrike" spc="-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400" b="0" strike="noStrike" spc="-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SetEase</a:t>
            </a:r>
            <a:r>
              <a:rPr lang="en-US" sz="1400" b="0" strike="noStrike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함수로 추락 후 </a:t>
            </a:r>
            <a:r>
              <a:rPr lang="ko-KR" altLang="en-US" sz="1400" spc="-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바운스</a:t>
            </a:r>
            <a:r>
              <a:rPr lang="en-US" altLang="ko-KR" sz="1400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추락 중 줄에 걸리는 디테일 설정</a:t>
            </a:r>
            <a:endParaRPr lang="en-US" sz="1400" b="0" strike="noStrike" spc="-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37">
            <a:extLst>
              <a:ext uri="{FF2B5EF4-FFF2-40B4-BE49-F238E27FC236}">
                <a16:creationId xmlns:a16="http://schemas.microsoft.com/office/drawing/2014/main" id="{44A31506-A761-7F07-EFEB-BB2EED8713E3}"/>
              </a:ext>
            </a:extLst>
          </p:cNvPr>
          <p:cNvSpPr/>
          <p:nvPr/>
        </p:nvSpPr>
        <p:spPr>
          <a:xfrm>
            <a:off x="835560" y="1092632"/>
            <a:ext cx="8254800" cy="367878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b="1" strike="noStrike" spc="-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▶</a:t>
            </a:r>
            <a:r>
              <a:rPr lang="ko-KR" altLang="en-US" b="1" strike="noStrike" spc="-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전도 추락 애니메이션</a:t>
            </a:r>
            <a:endParaRPr lang="en-US" b="0" strike="noStrike" spc="-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520CAC4-E2D9-BE85-84D9-35BC16ED4F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051" y="1996632"/>
            <a:ext cx="5838057" cy="3981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1231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F5DF4D"/>
            </a:gs>
            <a:gs pos="100000">
              <a:srgbClr val="F6E25F">
                <a:alpha val="70196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직사각형 18"/>
          <p:cNvSpPr/>
          <p:nvPr/>
        </p:nvSpPr>
        <p:spPr>
          <a:xfrm>
            <a:off x="255960" y="285122"/>
            <a:ext cx="11736000" cy="6407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ko-Kore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3" name="직선 연결선 6"/>
          <p:cNvSpPr/>
          <p:nvPr/>
        </p:nvSpPr>
        <p:spPr>
          <a:xfrm flipV="1">
            <a:off x="4320000" y="980640"/>
            <a:ext cx="7567920" cy="21240"/>
          </a:xfrm>
          <a:prstGeom prst="line">
            <a:avLst/>
          </a:prstGeom>
          <a:ln w="12700">
            <a:solidFill>
              <a:srgbClr val="808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4" name="TextBox 46"/>
          <p:cNvSpPr/>
          <p:nvPr/>
        </p:nvSpPr>
        <p:spPr>
          <a:xfrm>
            <a:off x="1177200" y="821520"/>
            <a:ext cx="3682440" cy="306323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ko-KR" sz="1400" b="1" strike="noStrike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1400" b="1" strike="noStrike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알파 버전 기능 구현</a:t>
            </a:r>
            <a:endParaRPr lang="en-US" altLang="ko-KR" sz="1400" b="0" strike="noStrike" spc="-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5" name="TextBox 47"/>
          <p:cNvSpPr/>
          <p:nvPr/>
        </p:nvSpPr>
        <p:spPr>
          <a:xfrm>
            <a:off x="255960" y="198000"/>
            <a:ext cx="1159200" cy="706432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1" strike="noStrike" spc="-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 </a:t>
            </a:r>
            <a:endParaRPr lang="en-US" sz="4000" b="0" strike="noStrike" spc="-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6" name="TextBox 48"/>
          <p:cNvSpPr/>
          <p:nvPr/>
        </p:nvSpPr>
        <p:spPr>
          <a:xfrm>
            <a:off x="1179000" y="313200"/>
            <a:ext cx="4001393" cy="460211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ko-KR" altLang="ko-KR" sz="2400" b="0" strike="noStrike" spc="-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수행 절차 및 방법</a:t>
            </a:r>
            <a:endParaRPr lang="en-US" altLang="ko-KR" sz="2400" b="0" strike="noStrike" spc="-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9" name="직사각형 228"/>
          <p:cNvSpPr/>
          <p:nvPr/>
        </p:nvSpPr>
        <p:spPr>
          <a:xfrm>
            <a:off x="6187731" y="1750988"/>
            <a:ext cx="5309567" cy="4256407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altLang="ko-KR" sz="1400" b="0" strike="noStrike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Socket Interactable</a:t>
            </a:r>
            <a:endParaRPr lang="ko-KR" altLang="en-US" sz="1400" b="0" strike="noStrike" spc="-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00000"/>
              </a:lnSpc>
            </a:pPr>
            <a:endParaRPr lang="ko-KR" altLang="en-US" sz="1400" spc="-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ko-KR" altLang="en-US" sz="1400" b="0" strike="noStrike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안전장구 </a:t>
            </a:r>
            <a:r>
              <a:rPr lang="ko-KR" altLang="en-US" sz="1400" b="0" strike="noStrike" spc="-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프리팹에</a:t>
            </a:r>
            <a:r>
              <a:rPr lang="ko-KR" altLang="en-US" sz="1400" b="0" strike="noStrike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b="0" strike="noStrike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Grab Interactable </a:t>
            </a:r>
            <a:r>
              <a:rPr lang="ko-KR" altLang="en-US" sz="1400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컴포넌트 추가 </a:t>
            </a:r>
            <a:br>
              <a:rPr lang="en-US" altLang="ko-KR" sz="1400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1400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머리와 몸체 착용될 부분에 </a:t>
            </a:r>
            <a:r>
              <a:rPr lang="en-US" altLang="ko-KR" sz="1400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Socket Interactor</a:t>
            </a:r>
            <a:r>
              <a:rPr lang="ko-KR" altLang="en-US" sz="1400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추가 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endParaRPr lang="ko-KR" altLang="en-US" sz="1400" b="0" strike="noStrike" spc="-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altLang="ko-KR" sz="1400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Socket Interactor </a:t>
            </a:r>
            <a:r>
              <a:rPr lang="ko-KR" altLang="en-US" sz="1400" b="0" strike="noStrike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는 해당 </a:t>
            </a:r>
            <a:r>
              <a:rPr lang="ko-KR" altLang="en-US" sz="1400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범위에 들어간 </a:t>
            </a:r>
            <a:r>
              <a:rPr lang="en-US" altLang="ko-KR" sz="1400" b="0" strike="noStrike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Interactable</a:t>
            </a:r>
            <a:r>
              <a:rPr lang="ko-KR" altLang="en-US" sz="1400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오브젝트를 자신의 어태치 포인트로 재위치 시킴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endParaRPr lang="en-US" altLang="ko-KR" sz="1400" spc="-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ko-KR" altLang="en-US" sz="1400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안전 장구 착용 프로세스</a:t>
            </a:r>
            <a:endParaRPr lang="en-US" altLang="ko-KR" sz="1400" spc="-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endParaRPr lang="ko-KR" altLang="en-US" sz="1400" spc="-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800100" lvl="1" indent="-342900">
              <a:buFont typeface="+mj-lt"/>
              <a:buAutoNum type="arabicParenR"/>
            </a:pPr>
            <a:r>
              <a:rPr lang="ko-KR" altLang="en-US" sz="1400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컨트롤러로 잡는다</a:t>
            </a:r>
            <a:r>
              <a:rPr lang="en-US" altLang="ko-KR" sz="1400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br>
              <a:rPr lang="en-US" altLang="ko-KR" sz="1400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400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400" b="0" strike="noStrike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Grab Interactor </a:t>
            </a:r>
            <a:r>
              <a:rPr lang="ko-KR" altLang="en-US" sz="1400" spc="-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어태치</a:t>
            </a:r>
            <a:r>
              <a:rPr lang="ko-KR" altLang="en-US" sz="1400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포인트로 재위치</a:t>
            </a:r>
            <a:r>
              <a:rPr lang="en-US" altLang="ko-KR" sz="1400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br>
              <a:rPr lang="en-US" altLang="ko-KR" sz="1400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endParaRPr lang="ko-KR" altLang="en-US" sz="1400" spc="-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800100" lvl="1" indent="-342900">
              <a:buFont typeface="+mj-lt"/>
              <a:buAutoNum type="arabicParenR"/>
            </a:pPr>
            <a:r>
              <a:rPr lang="ko-KR" altLang="en-US" sz="1400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머리 부분에 갖다 댄다</a:t>
            </a:r>
            <a:r>
              <a:rPr lang="en-US" altLang="ko-KR" sz="1400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ko-KR" altLang="en-US" sz="1400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br>
              <a:rPr lang="en-US" altLang="ko-KR" sz="1400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400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(Socket Interactor</a:t>
            </a:r>
            <a:r>
              <a:rPr lang="ko-KR" altLang="en-US" sz="1400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spc="-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triggerenter</a:t>
            </a:r>
            <a:r>
              <a:rPr lang="ko-KR" altLang="en-US" sz="1400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인식</a:t>
            </a:r>
            <a:r>
              <a:rPr lang="en-US" altLang="ko-KR" sz="1400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br>
              <a:rPr lang="en-US" altLang="ko-KR" sz="1400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endParaRPr lang="ko-KR" altLang="en-US" sz="1400" spc="-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800100" lvl="1" indent="-342900">
              <a:buFont typeface="+mj-lt"/>
              <a:buAutoNum type="arabicParenR"/>
            </a:pPr>
            <a:r>
              <a:rPr lang="ko-KR" altLang="en-US" sz="1400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손을 </a:t>
            </a:r>
            <a:r>
              <a:rPr lang="ko-KR" altLang="en-US" sz="1400" b="0" strike="noStrike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놓는</a:t>
            </a:r>
            <a:r>
              <a:rPr lang="ko-KR" altLang="en-US" sz="1400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다</a:t>
            </a:r>
            <a:r>
              <a:rPr lang="en-US" altLang="ko-KR" sz="1400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ko-KR" altLang="en-US" sz="1400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br>
              <a:rPr lang="en-US" altLang="ko-KR" sz="1400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400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(Socket Interactor </a:t>
            </a:r>
            <a:r>
              <a:rPr lang="ko-KR" altLang="en-US" sz="1400" spc="-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어태치</a:t>
            </a:r>
            <a:r>
              <a:rPr lang="ko-KR" altLang="en-US" sz="1400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포인트로 재위치</a:t>
            </a:r>
            <a:r>
              <a:rPr lang="en-US" altLang="ko-KR" sz="1400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1400" b="0" strike="noStrike" spc="-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37">
            <a:extLst>
              <a:ext uri="{FF2B5EF4-FFF2-40B4-BE49-F238E27FC236}">
                <a16:creationId xmlns:a16="http://schemas.microsoft.com/office/drawing/2014/main" id="{44A31506-A761-7F07-EFEB-BB2EED8713E3}"/>
              </a:ext>
            </a:extLst>
          </p:cNvPr>
          <p:cNvSpPr/>
          <p:nvPr/>
        </p:nvSpPr>
        <p:spPr>
          <a:xfrm>
            <a:off x="835560" y="1092632"/>
            <a:ext cx="8254800" cy="367878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b="1" strike="noStrike" spc="-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▶</a:t>
            </a:r>
            <a:r>
              <a:rPr lang="ko-KR" altLang="en-US" b="1" strike="noStrike" spc="-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안전장구 착용</a:t>
            </a:r>
            <a:endParaRPr lang="en-US" b="0" strike="noStrike" spc="-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74E75A8-844D-1D58-EF3A-80B7516637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9001" y="1596279"/>
            <a:ext cx="4057731" cy="223119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D75744B-03D7-7016-2974-0E177696FA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9000" y="4131308"/>
            <a:ext cx="4057731" cy="227440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D272BFA-C85F-DDAF-7580-FA0D0D0E8869}"/>
              </a:ext>
            </a:extLst>
          </p:cNvPr>
          <p:cNvSpPr txBox="1"/>
          <p:nvPr/>
        </p:nvSpPr>
        <p:spPr>
          <a:xfrm>
            <a:off x="1057453" y="6412335"/>
            <a:ext cx="131444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사용자 화면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99E5DBD-CE0C-D9FA-4F11-2C1F6E83E4D0}"/>
              </a:ext>
            </a:extLst>
          </p:cNvPr>
          <p:cNvSpPr txBox="1"/>
          <p:nvPr/>
        </p:nvSpPr>
        <p:spPr>
          <a:xfrm>
            <a:off x="1057453" y="3811649"/>
            <a:ext cx="131444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에디터 화면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888360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F5DF4D"/>
            </a:gs>
            <a:gs pos="100000">
              <a:srgbClr val="F6E25F">
                <a:alpha val="70196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직사각형 17"/>
          <p:cNvSpPr/>
          <p:nvPr/>
        </p:nvSpPr>
        <p:spPr>
          <a:xfrm>
            <a:off x="219960" y="252360"/>
            <a:ext cx="11736000" cy="6407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0" name="직선 연결선 11"/>
          <p:cNvSpPr/>
          <p:nvPr/>
        </p:nvSpPr>
        <p:spPr>
          <a:xfrm flipV="1">
            <a:off x="3719520" y="980640"/>
            <a:ext cx="8168400" cy="21240"/>
          </a:xfrm>
          <a:prstGeom prst="line">
            <a:avLst/>
          </a:prstGeom>
          <a:ln w="12700">
            <a:solidFill>
              <a:srgbClr val="808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1" name="TextBox 12"/>
          <p:cNvSpPr/>
          <p:nvPr/>
        </p:nvSpPr>
        <p:spPr>
          <a:xfrm>
            <a:off x="1177200" y="821520"/>
            <a:ext cx="2791440" cy="306323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b="1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</a:t>
            </a:r>
            <a:r>
              <a:rPr lang="en-US" sz="1400" b="1" strike="noStrike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3D </a:t>
            </a:r>
            <a:r>
              <a:rPr lang="ko-KR" sz="1400" b="1" strike="noStrike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모델링 </a:t>
            </a:r>
            <a:r>
              <a:rPr lang="ko-KR" altLang="en-US" sz="1400" b="1" spc="-1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에셋</a:t>
            </a:r>
            <a:r>
              <a:rPr lang="ko-KR" altLang="en-US" sz="1400" b="1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추가</a:t>
            </a:r>
            <a:endParaRPr lang="en-US" sz="1400" b="0" strike="noStrike" spc="-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2" name="TextBox 3"/>
          <p:cNvSpPr/>
          <p:nvPr/>
        </p:nvSpPr>
        <p:spPr>
          <a:xfrm>
            <a:off x="255960" y="198000"/>
            <a:ext cx="1159200" cy="706432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1" strike="noStrike" spc="-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 </a:t>
            </a:r>
            <a:endParaRPr lang="en-US" sz="4000" b="0" strike="noStrike" spc="-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3" name="TextBox 20"/>
          <p:cNvSpPr/>
          <p:nvPr/>
        </p:nvSpPr>
        <p:spPr>
          <a:xfrm>
            <a:off x="1179000" y="313200"/>
            <a:ext cx="4001393" cy="460211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ko-KR" altLang="ko-KR" sz="2400" b="0" strike="noStrike" spc="-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수행 절차 및 방법</a:t>
            </a:r>
            <a:endParaRPr lang="en-US" altLang="ko-KR" sz="2400" b="0" strike="noStrike" spc="-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37">
            <a:extLst>
              <a:ext uri="{FF2B5EF4-FFF2-40B4-BE49-F238E27FC236}">
                <a16:creationId xmlns:a16="http://schemas.microsoft.com/office/drawing/2014/main" id="{446D7C80-BB4C-6038-6862-955C47586987}"/>
              </a:ext>
            </a:extLst>
          </p:cNvPr>
          <p:cNvSpPr/>
          <p:nvPr/>
        </p:nvSpPr>
        <p:spPr>
          <a:xfrm>
            <a:off x="835560" y="1092632"/>
            <a:ext cx="8254800" cy="367878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b="1" strike="noStrike" spc="-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▶</a:t>
            </a:r>
            <a:r>
              <a:rPr lang="ko-KR" altLang="en-US" b="1" strike="noStrike" spc="-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 </a:t>
            </a:r>
            <a:r>
              <a:rPr lang="en-US" altLang="ko-KR" b="1" spc="-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3D </a:t>
            </a:r>
            <a:r>
              <a:rPr lang="ko-KR" altLang="en-US" b="1" strike="noStrike" spc="-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모델 리스트</a:t>
            </a:r>
            <a:endParaRPr lang="en-US" b="0" strike="noStrike" spc="-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4F3633C3-EE00-56FB-FEFC-F8EE5496DB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4430140"/>
              </p:ext>
            </p:extLst>
          </p:nvPr>
        </p:nvGraphicFramePr>
        <p:xfrm>
          <a:off x="1179000" y="1501691"/>
          <a:ext cx="4790863" cy="5043104"/>
        </p:xfrm>
        <a:graphic>
          <a:graphicData uri="http://schemas.openxmlformats.org/drawingml/2006/table">
            <a:tbl>
              <a:tblPr>
                <a:tableStyleId>{7DF18680-E054-41AD-8BC1-D1AEF772440D}</a:tableStyleId>
              </a:tblPr>
              <a:tblGrid>
                <a:gridCol w="1372663">
                  <a:extLst>
                    <a:ext uri="{9D8B030D-6E8A-4147-A177-3AD203B41FA5}">
                      <a16:colId xmlns:a16="http://schemas.microsoft.com/office/drawing/2014/main" val="374531906"/>
                    </a:ext>
                  </a:extLst>
                </a:gridCol>
                <a:gridCol w="1709100">
                  <a:extLst>
                    <a:ext uri="{9D8B030D-6E8A-4147-A177-3AD203B41FA5}">
                      <a16:colId xmlns:a16="http://schemas.microsoft.com/office/drawing/2014/main" val="910550392"/>
                    </a:ext>
                  </a:extLst>
                </a:gridCol>
                <a:gridCol w="1709100">
                  <a:extLst>
                    <a:ext uri="{9D8B030D-6E8A-4147-A177-3AD203B41FA5}">
                      <a16:colId xmlns:a16="http://schemas.microsoft.com/office/drawing/2014/main" val="1999166334"/>
                    </a:ext>
                  </a:extLst>
                </a:gridCol>
              </a:tblGrid>
              <a:tr h="26811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구분</a:t>
                      </a:r>
                      <a:endParaRPr lang="ko-KR" altLang="en-US" sz="10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034" marR="5034" marT="5034" marB="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아트 </a:t>
                      </a:r>
                      <a:r>
                        <a:rPr lang="ko-KR" altLang="en-US" sz="1000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에셋</a:t>
                      </a:r>
                      <a:endParaRPr lang="ko-KR" altLang="en-US" sz="10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034" marR="5034" marT="5034" marB="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제작 방법</a:t>
                      </a:r>
                      <a:endParaRPr lang="ko-KR" altLang="en-US" sz="10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034" marR="5034" marT="5034" marB="0" anchor="ctr"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8726266"/>
                  </a:ext>
                </a:extLst>
              </a:tr>
              <a:tr h="217045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공사 현장 벽체</a:t>
                      </a:r>
                      <a:endParaRPr lang="ko-KR" altLang="en-US" sz="10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034" marR="5034" marT="5034" marB="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바닥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034" marR="5034" marT="5034" marB="0" anchor="ctr"/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3ds Max </a:t>
                      </a:r>
                      <a:r>
                        <a:rPr lang="ko-KR" altLang="en-US" sz="1000" u="none" strike="noStrike" dirty="0">
                          <a:effectLst/>
                        </a:rPr>
                        <a:t>이용 제작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034" marR="5034" marT="5034" marB="0" anchor="ctr"/>
                </a:tc>
                <a:extLst>
                  <a:ext uri="{0D108BD9-81ED-4DB2-BD59-A6C34878D82A}">
                    <a16:rowId xmlns:a16="http://schemas.microsoft.com/office/drawing/2014/main" val="2186198845"/>
                  </a:ext>
                </a:extLst>
              </a:tr>
              <a:tr h="21704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천장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034" marR="5034" marT="5034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1344120"/>
                  </a:ext>
                </a:extLst>
              </a:tr>
              <a:tr h="21704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기둥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034" marR="5034" marT="5034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3018671"/>
                  </a:ext>
                </a:extLst>
              </a:tr>
              <a:tr h="217045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대형 </a:t>
                      </a:r>
                      <a:r>
                        <a:rPr lang="ko-KR" altLang="en-US" sz="1000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프랍</a:t>
                      </a:r>
                      <a:endParaRPr lang="ko-KR" altLang="en-US" sz="10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034" marR="5034" marT="5034" marB="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거푸집 더미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034" marR="5034" marT="5034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155719"/>
                  </a:ext>
                </a:extLst>
              </a:tr>
              <a:tr h="21704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파이프 더미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034" marR="5034" marT="5034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877252"/>
                  </a:ext>
                </a:extLst>
              </a:tr>
              <a:tr h="21704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방진</a:t>
                      </a:r>
                      <a:r>
                        <a:rPr lang="en-US" altLang="ko-KR" sz="1000" u="none" strike="noStrike" dirty="0">
                          <a:effectLst/>
                        </a:rPr>
                        <a:t>, </a:t>
                      </a:r>
                      <a:r>
                        <a:rPr lang="ko-KR" altLang="en-US" sz="1000" u="none" strike="noStrike" dirty="0">
                          <a:effectLst/>
                        </a:rPr>
                        <a:t>방음 천막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034" marR="5034" marT="5034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Unity asset store </a:t>
                      </a:r>
                      <a:br>
                        <a:rPr lang="en-US" sz="1000" u="none" strike="noStrike" dirty="0">
                          <a:effectLst/>
                        </a:rPr>
                      </a:br>
                      <a:r>
                        <a:rPr lang="ko-KR" altLang="en-US" sz="1000" u="none" strike="noStrike" dirty="0">
                          <a:effectLst/>
                        </a:rPr>
                        <a:t>다운로드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034" marR="5034" marT="5034" marB="0" anchor="ctr"/>
                </a:tc>
                <a:extLst>
                  <a:ext uri="{0D108BD9-81ED-4DB2-BD59-A6C34878D82A}">
                    <a16:rowId xmlns:a16="http://schemas.microsoft.com/office/drawing/2014/main" val="211179066"/>
                  </a:ext>
                </a:extLst>
              </a:tr>
              <a:tr h="21704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비계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034" marR="5034" marT="5034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4376662"/>
                  </a:ext>
                </a:extLst>
              </a:tr>
              <a:tr h="217045"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소형 </a:t>
                      </a:r>
                      <a:r>
                        <a:rPr lang="ko-KR" altLang="en-US" sz="1000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프랍</a:t>
                      </a:r>
                      <a:endParaRPr lang="ko-KR" altLang="en-US" sz="10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034" marR="5034" marT="5034" marB="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스포트라이트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034" marR="5034" marT="5034" marB="0" anchor="ctr"/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URP Sample asset </a:t>
                      </a:r>
                      <a:r>
                        <a:rPr lang="ko-KR" altLang="en-US" sz="1000" u="none" strike="noStrike" dirty="0">
                          <a:effectLst/>
                        </a:rPr>
                        <a:t>활용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034" marR="5034" marT="5034" marB="0" anchor="ctr"/>
                </a:tc>
                <a:extLst>
                  <a:ext uri="{0D108BD9-81ED-4DB2-BD59-A6C34878D82A}">
                    <a16:rowId xmlns:a16="http://schemas.microsoft.com/office/drawing/2014/main" val="56493072"/>
                  </a:ext>
                </a:extLst>
              </a:tr>
              <a:tr h="21704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공구 상자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034" marR="5034" marT="5034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1730253"/>
                  </a:ext>
                </a:extLst>
              </a:tr>
              <a:tr h="21704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작업대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034" marR="5034" marT="5034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4037932"/>
                  </a:ext>
                </a:extLst>
              </a:tr>
              <a:tr h="21704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드럼통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034" marR="5034" marT="503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Free resource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034" marR="5034" marT="5034" marB="0" anchor="ctr"/>
                </a:tc>
                <a:extLst>
                  <a:ext uri="{0D108BD9-81ED-4DB2-BD59-A6C34878D82A}">
                    <a16:rowId xmlns:a16="http://schemas.microsoft.com/office/drawing/2014/main" val="1031273283"/>
                  </a:ext>
                </a:extLst>
              </a:tr>
              <a:tr h="21704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파이프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034" marR="5034" marT="5034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3ds Max </a:t>
                      </a:r>
                      <a:r>
                        <a:rPr lang="ko-KR" altLang="en-US" sz="1000" u="none" strike="noStrike" dirty="0">
                          <a:effectLst/>
                        </a:rPr>
                        <a:t>이용 제작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034" marR="5034" marT="5034" marB="0" anchor="ctr"/>
                </a:tc>
                <a:extLst>
                  <a:ext uri="{0D108BD9-81ED-4DB2-BD59-A6C34878D82A}">
                    <a16:rowId xmlns:a16="http://schemas.microsoft.com/office/drawing/2014/main" val="2381878431"/>
                  </a:ext>
                </a:extLst>
              </a:tr>
              <a:tr h="21704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인터렉션</a:t>
                      </a:r>
                      <a:r>
                        <a:rPr lang="ko-KR" altLang="en-US" sz="1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 오브젝트</a:t>
                      </a:r>
                      <a:endParaRPr lang="ko-KR" altLang="en-US" sz="10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034" marR="5034" marT="5034" marB="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거푸집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034" marR="5034" marT="5034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4784859"/>
                  </a:ext>
                </a:extLst>
              </a:tr>
              <a:tr h="21704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HDRI</a:t>
                      </a:r>
                      <a:endParaRPr lang="en-US" sz="10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034" marR="5034" marT="5034" marB="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HDRI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034" marR="5034" marT="5034" marB="0" anchor="ctr"/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Free resource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034" marR="5034" marT="5034" marB="0" anchor="ctr"/>
                </a:tc>
                <a:extLst>
                  <a:ext uri="{0D108BD9-81ED-4DB2-BD59-A6C34878D82A}">
                    <a16:rowId xmlns:a16="http://schemas.microsoft.com/office/drawing/2014/main" val="169363749"/>
                  </a:ext>
                </a:extLst>
              </a:tr>
              <a:tr h="217045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UI </a:t>
                      </a:r>
                      <a:r>
                        <a:rPr lang="ko-KR" altLang="en-US" sz="1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이미지</a:t>
                      </a:r>
                      <a:endParaRPr lang="ko-KR" altLang="en-US" sz="10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034" marR="5034" marT="5034" marB="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UI </a:t>
                      </a:r>
                      <a:r>
                        <a:rPr lang="ko-KR" altLang="en-US" sz="1000" u="none" strike="noStrike">
                          <a:effectLst/>
                        </a:rPr>
                        <a:t>배경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034" marR="5034" marT="5034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8907302"/>
                  </a:ext>
                </a:extLst>
              </a:tr>
              <a:tr h="21704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OK </a:t>
                      </a:r>
                      <a:r>
                        <a:rPr lang="ko-KR" altLang="en-US" sz="1000" u="none" strike="noStrike">
                          <a:effectLst/>
                        </a:rPr>
                        <a:t>버튼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034" marR="5034" marT="5034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7864720"/>
                  </a:ext>
                </a:extLst>
              </a:tr>
              <a:tr h="217045"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오디오</a:t>
                      </a:r>
                      <a:endParaRPr lang="ko-KR" altLang="en-US" sz="10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034" marR="5034" marT="5034" marB="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음성 안내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034" marR="5034" marT="503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Papago </a:t>
                      </a:r>
                      <a:r>
                        <a:rPr lang="ko-KR" altLang="en-US" sz="1000" u="none" strike="noStrike">
                          <a:effectLst/>
                        </a:rPr>
                        <a:t>음성 서비스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034" marR="5034" marT="5034" marB="0" anchor="ctr"/>
                </a:tc>
                <a:extLst>
                  <a:ext uri="{0D108BD9-81ED-4DB2-BD59-A6C34878D82A}">
                    <a16:rowId xmlns:a16="http://schemas.microsoft.com/office/drawing/2014/main" val="2439658188"/>
                  </a:ext>
                </a:extLst>
              </a:tr>
              <a:tr h="21704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공사 현장 배경음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034" marR="5034" marT="5034" marB="0" anchor="ctr"/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Free resource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034" marR="5034" marT="5034" marB="0" anchor="ctr"/>
                </a:tc>
                <a:extLst>
                  <a:ext uri="{0D108BD9-81ED-4DB2-BD59-A6C34878D82A}">
                    <a16:rowId xmlns:a16="http://schemas.microsoft.com/office/drawing/2014/main" val="2852924196"/>
                  </a:ext>
                </a:extLst>
              </a:tr>
              <a:tr h="21704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버튼 선택음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034" marR="5034" marT="5034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2961739"/>
                  </a:ext>
                </a:extLst>
              </a:tr>
              <a:tr h="21704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거푸집 제거 및 적재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034" marR="5034" marT="5034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904523"/>
                  </a:ext>
                </a:extLst>
              </a:tr>
              <a:tr h="21704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비명 소리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034" marR="5034" marT="5034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8434402"/>
                  </a:ext>
                </a:extLst>
              </a:tr>
              <a:tr h="21704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안전장구 착용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034" marR="5034" marT="5034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7768037"/>
                  </a:ext>
                </a:extLst>
              </a:tr>
            </a:tbl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D0CDBD09-753B-8B15-5789-03CBE02A38A7}"/>
              </a:ext>
            </a:extLst>
          </p:cNvPr>
          <p:cNvSpPr/>
          <p:nvPr/>
        </p:nvSpPr>
        <p:spPr>
          <a:xfrm>
            <a:off x="6456152" y="2270269"/>
            <a:ext cx="5115164" cy="3424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ko-KR" altLang="en-US" sz="1400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벽체 및 주요 </a:t>
            </a:r>
            <a:r>
              <a:rPr lang="ko-KR" altLang="en-US" sz="1400" spc="-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인터렉션</a:t>
            </a:r>
            <a:r>
              <a:rPr lang="ko-KR" altLang="en-US" sz="1400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오브젝트를 기획 의도에 맞게 자체 제작</a:t>
            </a:r>
            <a:endParaRPr lang="en-US" altLang="ko-KR" sz="1400" spc="-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endParaRPr lang="en-US" altLang="ko-KR" sz="1400" spc="-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ko-KR" altLang="en-US" sz="1400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비계</a:t>
            </a:r>
            <a:r>
              <a:rPr lang="en-US" altLang="ko-KR" sz="1400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천막</a:t>
            </a:r>
            <a:r>
              <a:rPr lang="en-US" altLang="ko-KR" sz="1400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드럼통 등 일반적인 규격이 있는 </a:t>
            </a:r>
            <a:r>
              <a:rPr lang="ko-KR" altLang="en-US" sz="1400" spc="-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프랍은</a:t>
            </a:r>
            <a:r>
              <a:rPr lang="ko-KR" altLang="en-US" sz="1400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기존에 제작된 </a:t>
            </a:r>
            <a:r>
              <a:rPr lang="ko-KR" altLang="en-US" sz="1400" spc="-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에셋을</a:t>
            </a:r>
            <a:r>
              <a:rPr lang="ko-KR" altLang="en-US" sz="1400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최대한 활용</a:t>
            </a:r>
            <a:endParaRPr lang="en-US" altLang="ko-KR" sz="1400" spc="-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endParaRPr lang="en-US" altLang="ko-KR" sz="1400" spc="-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altLang="ko-KR" sz="1400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UI </a:t>
            </a:r>
            <a:r>
              <a:rPr lang="ko-KR" altLang="en-US" sz="1400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이미지는 협력 업체 제공 </a:t>
            </a:r>
            <a:r>
              <a:rPr lang="ko-KR" altLang="en-US" sz="1400" spc="-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에셋</a:t>
            </a:r>
            <a:r>
              <a:rPr lang="ko-KR" altLang="en-US" sz="1400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활용</a:t>
            </a:r>
            <a:endParaRPr lang="en-US" altLang="ko-KR" sz="1400" spc="-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endParaRPr lang="en-US" altLang="ko-KR" sz="1400" spc="-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ko-KR" altLang="en-US" sz="1400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오디오는 음향 무료 </a:t>
            </a:r>
            <a:r>
              <a:rPr lang="ko-KR" altLang="en-US" sz="1400" spc="-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에셋</a:t>
            </a:r>
            <a:r>
              <a:rPr lang="ko-KR" altLang="en-US" sz="1400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사이트 자료를 사용했으며</a:t>
            </a:r>
            <a:r>
              <a:rPr lang="en-US" altLang="ko-KR" sz="1400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음성 안내의 경우 </a:t>
            </a:r>
            <a:r>
              <a:rPr lang="en-US" altLang="ko-KR" sz="1400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Naver Papago</a:t>
            </a:r>
            <a:r>
              <a:rPr lang="ko-KR" altLang="en-US" sz="1400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음성 서비스를 녹음해 사용</a:t>
            </a:r>
            <a:endParaRPr lang="en-US" altLang="ko-KR" sz="1400" spc="-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F5DF4D"/>
            </a:gs>
            <a:gs pos="100000">
              <a:srgbClr val="F6E25F">
                <a:alpha val="70196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직사각형 17"/>
          <p:cNvSpPr/>
          <p:nvPr/>
        </p:nvSpPr>
        <p:spPr>
          <a:xfrm>
            <a:off x="219960" y="252360"/>
            <a:ext cx="11736000" cy="6407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0" name="직선 연결선 11"/>
          <p:cNvSpPr/>
          <p:nvPr/>
        </p:nvSpPr>
        <p:spPr>
          <a:xfrm flipV="1">
            <a:off x="3719520" y="980640"/>
            <a:ext cx="8168400" cy="21240"/>
          </a:xfrm>
          <a:prstGeom prst="line">
            <a:avLst/>
          </a:prstGeom>
          <a:ln w="12700">
            <a:solidFill>
              <a:srgbClr val="808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1" name="TextBox 12"/>
          <p:cNvSpPr/>
          <p:nvPr/>
        </p:nvSpPr>
        <p:spPr>
          <a:xfrm>
            <a:off x="1177200" y="821520"/>
            <a:ext cx="2791440" cy="306323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b="1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</a:t>
            </a:r>
            <a:r>
              <a:rPr lang="en-US" sz="1400" b="1" strike="noStrike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3D </a:t>
            </a:r>
            <a:r>
              <a:rPr lang="ko-KR" sz="1400" b="1" strike="noStrike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모델링 </a:t>
            </a:r>
            <a:r>
              <a:rPr lang="ko-KR" altLang="en-US" sz="1400" b="1" spc="-1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에셋</a:t>
            </a:r>
            <a:r>
              <a:rPr lang="ko-KR" altLang="en-US" sz="1400" b="1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추가</a:t>
            </a:r>
            <a:endParaRPr lang="en-US" sz="1400" b="0" strike="noStrike" spc="-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2" name="TextBox 3"/>
          <p:cNvSpPr/>
          <p:nvPr/>
        </p:nvSpPr>
        <p:spPr>
          <a:xfrm>
            <a:off x="255960" y="198000"/>
            <a:ext cx="1159200" cy="706432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1" strike="noStrike" spc="-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 </a:t>
            </a:r>
            <a:endParaRPr lang="en-US" sz="4000" b="0" strike="noStrike" spc="-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3" name="TextBox 20"/>
          <p:cNvSpPr/>
          <p:nvPr/>
        </p:nvSpPr>
        <p:spPr>
          <a:xfrm>
            <a:off x="1179000" y="313200"/>
            <a:ext cx="4001393" cy="460211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ko-KR" altLang="ko-KR" sz="2400" b="0" strike="noStrike" spc="-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수행 절차 및 방법</a:t>
            </a:r>
            <a:endParaRPr lang="en-US" altLang="ko-KR" sz="2400" b="0" strike="noStrike" spc="-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5" name="직사각형 154"/>
          <p:cNvSpPr/>
          <p:nvPr/>
        </p:nvSpPr>
        <p:spPr>
          <a:xfrm>
            <a:off x="7329600" y="1998720"/>
            <a:ext cx="4241880" cy="3424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altLang="ko-KR" sz="1400" b="0" strike="noStrike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en-US" altLang="ko-KR" sz="1400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ds</a:t>
            </a:r>
            <a:r>
              <a:rPr lang="ko-KR" altLang="en-US" sz="1400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Max</a:t>
            </a:r>
            <a:r>
              <a:rPr lang="ko-KR" altLang="en-US" sz="1400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이용 벽체 제작</a:t>
            </a:r>
            <a:endParaRPr lang="en-US" altLang="ko-KR" sz="1400" spc="-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00000"/>
              </a:lnSpc>
            </a:pPr>
            <a:endParaRPr lang="en-US" sz="1400" b="0" strike="noStrike" spc="-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ko-KR" altLang="en-US" sz="1400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고층 빌딩 공사 현장 중 한 층에 대한 </a:t>
            </a:r>
            <a:r>
              <a:rPr lang="ko-KR" altLang="en-US" sz="1400" spc="-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씬으로</a:t>
            </a:r>
            <a:r>
              <a:rPr lang="ko-KR" altLang="en-US" sz="1400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설정 후 제작</a:t>
            </a:r>
            <a:endParaRPr lang="en-US" altLang="ko-KR" sz="1400" spc="-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endParaRPr lang="en-US" altLang="ko-KR" sz="1400" spc="-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ko-KR" altLang="en-US" sz="1400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최적화를 위해 화면 상에 보이지 않는 부분인 위</a:t>
            </a:r>
            <a:r>
              <a:rPr lang="en-US" altLang="ko-KR" sz="1400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아래 면은 삭제</a:t>
            </a:r>
            <a:endParaRPr lang="en-US" altLang="ko-KR" sz="1400" spc="-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00000"/>
              </a:lnSpc>
            </a:pPr>
            <a:endParaRPr lang="en-US" sz="1400" b="0" strike="noStrike" spc="-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00000"/>
              </a:lnSpc>
            </a:pPr>
            <a:endParaRPr lang="en-US" sz="1400" b="0" strike="noStrike" spc="-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37">
            <a:extLst>
              <a:ext uri="{FF2B5EF4-FFF2-40B4-BE49-F238E27FC236}">
                <a16:creationId xmlns:a16="http://schemas.microsoft.com/office/drawing/2014/main" id="{446D7C80-BB4C-6038-6862-955C47586987}"/>
              </a:ext>
            </a:extLst>
          </p:cNvPr>
          <p:cNvSpPr/>
          <p:nvPr/>
        </p:nvSpPr>
        <p:spPr>
          <a:xfrm>
            <a:off x="835560" y="1092632"/>
            <a:ext cx="8254800" cy="367878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b="1" strike="noStrike" spc="-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▶</a:t>
            </a:r>
            <a:r>
              <a:rPr lang="ko-KR" altLang="en-US" b="1" strike="noStrike" spc="-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공사 현장 벽체</a:t>
            </a:r>
            <a:endParaRPr lang="en-US" b="0" strike="noStrike" spc="-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613252F-8006-271F-BF9B-8CD9C7E016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962" y="1697003"/>
            <a:ext cx="6701637" cy="4286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2746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F5DF4D"/>
            </a:gs>
            <a:gs pos="100000">
              <a:srgbClr val="F6E25F">
                <a:alpha val="70196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직사각형 17"/>
          <p:cNvSpPr/>
          <p:nvPr/>
        </p:nvSpPr>
        <p:spPr>
          <a:xfrm>
            <a:off x="219960" y="252360"/>
            <a:ext cx="11736000" cy="6407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0" name="직선 연결선 11"/>
          <p:cNvSpPr/>
          <p:nvPr/>
        </p:nvSpPr>
        <p:spPr>
          <a:xfrm flipV="1">
            <a:off x="3719520" y="980640"/>
            <a:ext cx="8168400" cy="21240"/>
          </a:xfrm>
          <a:prstGeom prst="line">
            <a:avLst/>
          </a:prstGeom>
          <a:ln w="12700">
            <a:solidFill>
              <a:srgbClr val="808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1" name="TextBox 12"/>
          <p:cNvSpPr/>
          <p:nvPr/>
        </p:nvSpPr>
        <p:spPr>
          <a:xfrm>
            <a:off x="1177200" y="821520"/>
            <a:ext cx="2791440" cy="306323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b="1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</a:t>
            </a:r>
            <a:r>
              <a:rPr lang="en-US" sz="1400" b="1" strike="noStrike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3D </a:t>
            </a:r>
            <a:r>
              <a:rPr lang="ko-KR" sz="1400" b="1" strike="noStrike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모델링 </a:t>
            </a:r>
            <a:r>
              <a:rPr lang="ko-KR" altLang="en-US" sz="1400" b="1" spc="-1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에셋</a:t>
            </a:r>
            <a:r>
              <a:rPr lang="ko-KR" altLang="en-US" sz="1400" b="1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추가</a:t>
            </a:r>
            <a:endParaRPr lang="en-US" sz="1400" b="0" strike="noStrike" spc="-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2" name="TextBox 3"/>
          <p:cNvSpPr/>
          <p:nvPr/>
        </p:nvSpPr>
        <p:spPr>
          <a:xfrm>
            <a:off x="255960" y="198000"/>
            <a:ext cx="1159200" cy="706432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1" strike="noStrike" spc="-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 </a:t>
            </a:r>
            <a:endParaRPr lang="en-US" sz="4000" b="0" strike="noStrike" spc="-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3" name="TextBox 20"/>
          <p:cNvSpPr/>
          <p:nvPr/>
        </p:nvSpPr>
        <p:spPr>
          <a:xfrm>
            <a:off x="1179000" y="313200"/>
            <a:ext cx="4001393" cy="460211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ko-KR" altLang="ko-KR" sz="2400" b="0" strike="noStrike" spc="-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수행 절차 및 방법</a:t>
            </a:r>
            <a:endParaRPr lang="en-US" altLang="ko-KR" sz="2400" b="0" strike="noStrike" spc="-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5" name="직사각형 154"/>
          <p:cNvSpPr/>
          <p:nvPr/>
        </p:nvSpPr>
        <p:spPr>
          <a:xfrm>
            <a:off x="7329600" y="1998720"/>
            <a:ext cx="4241880" cy="3424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ko-KR" altLang="en-US" sz="1400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비계</a:t>
            </a:r>
            <a:r>
              <a:rPr lang="en-US" altLang="ko-KR" sz="1400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천막</a:t>
            </a:r>
            <a:r>
              <a:rPr lang="en-US" altLang="ko-KR" sz="1400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및 작업대 등</a:t>
            </a:r>
            <a:endParaRPr lang="en-US" sz="1400" spc="-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00000"/>
              </a:lnSpc>
            </a:pPr>
            <a:endParaRPr lang="en-US" sz="1400" spc="-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400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URP</a:t>
            </a:r>
            <a:r>
              <a:rPr lang="ko-KR" altLang="en-US" sz="1400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샘플 </a:t>
            </a:r>
            <a:r>
              <a:rPr lang="ko-KR" altLang="en-US" sz="1400" spc="-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에셋</a:t>
            </a:r>
            <a:r>
              <a:rPr lang="ko-KR" altLang="en-US" sz="1400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및 </a:t>
            </a:r>
            <a:r>
              <a:rPr lang="ko-KR" altLang="en-US" sz="1400" spc="-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에셋</a:t>
            </a:r>
            <a:r>
              <a:rPr lang="ko-KR" altLang="en-US" sz="1400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스토어 </a:t>
            </a:r>
            <a:r>
              <a:rPr lang="ko-KR" altLang="en-US" sz="1400" spc="-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에셋</a:t>
            </a:r>
            <a:r>
              <a:rPr lang="ko-KR" altLang="en-US" sz="1400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이용</a:t>
            </a:r>
            <a:endParaRPr lang="en-US" altLang="ko-KR" sz="1400" spc="-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endParaRPr lang="en-US" sz="1400" b="0" strike="noStrike" spc="-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400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LOD</a:t>
            </a:r>
            <a:r>
              <a:rPr lang="ko-KR" altLang="en-US" sz="1400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가 들어간 </a:t>
            </a:r>
            <a:r>
              <a:rPr lang="ko-KR" altLang="en-US" sz="1400" spc="-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에셋들로서</a:t>
            </a:r>
            <a:r>
              <a:rPr lang="ko-KR" altLang="en-US" sz="1400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최적화에 용이</a:t>
            </a:r>
            <a:endParaRPr lang="en-US" sz="1400" b="0" strike="noStrike" spc="-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37">
            <a:extLst>
              <a:ext uri="{FF2B5EF4-FFF2-40B4-BE49-F238E27FC236}">
                <a16:creationId xmlns:a16="http://schemas.microsoft.com/office/drawing/2014/main" id="{446D7C80-BB4C-6038-6862-955C47586987}"/>
              </a:ext>
            </a:extLst>
          </p:cNvPr>
          <p:cNvSpPr/>
          <p:nvPr/>
        </p:nvSpPr>
        <p:spPr>
          <a:xfrm>
            <a:off x="835560" y="1092632"/>
            <a:ext cx="8254800" cy="367878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b="1" strike="noStrike" spc="-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▶</a:t>
            </a:r>
            <a:r>
              <a:rPr lang="ko-KR" altLang="en-US" b="1" strike="noStrike" spc="-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대형 구조물</a:t>
            </a:r>
            <a:endParaRPr lang="en-US" b="0" strike="noStrike" spc="-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B637F87-F2E6-CCED-6AFA-DF14BFF61D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816" y="1788776"/>
            <a:ext cx="6285009" cy="4467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7383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F5DF4D"/>
            </a:gs>
            <a:gs pos="100000">
              <a:srgbClr val="F6E25F">
                <a:alpha val="70196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직사각형 17"/>
          <p:cNvSpPr/>
          <p:nvPr/>
        </p:nvSpPr>
        <p:spPr>
          <a:xfrm>
            <a:off x="219960" y="252360"/>
            <a:ext cx="11736000" cy="6407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0" name="직선 연결선 11"/>
          <p:cNvSpPr/>
          <p:nvPr/>
        </p:nvSpPr>
        <p:spPr>
          <a:xfrm flipV="1">
            <a:off x="3719520" y="980640"/>
            <a:ext cx="8168400" cy="21240"/>
          </a:xfrm>
          <a:prstGeom prst="line">
            <a:avLst/>
          </a:prstGeom>
          <a:ln w="12700">
            <a:solidFill>
              <a:srgbClr val="808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1" name="TextBox 12"/>
          <p:cNvSpPr/>
          <p:nvPr/>
        </p:nvSpPr>
        <p:spPr>
          <a:xfrm>
            <a:off x="1177200" y="821520"/>
            <a:ext cx="2791440" cy="306323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b="1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</a:t>
            </a:r>
            <a:r>
              <a:rPr lang="en-US" sz="1400" b="1" strike="noStrike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3D </a:t>
            </a:r>
            <a:r>
              <a:rPr lang="ko-KR" sz="1400" b="1" strike="noStrike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모델링 </a:t>
            </a:r>
            <a:r>
              <a:rPr lang="ko-KR" altLang="en-US" sz="1400" b="1" spc="-1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에셋</a:t>
            </a:r>
            <a:r>
              <a:rPr lang="ko-KR" altLang="en-US" sz="1400" b="1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추가</a:t>
            </a:r>
            <a:endParaRPr lang="en-US" sz="1400" b="0" strike="noStrike" spc="-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2" name="TextBox 3"/>
          <p:cNvSpPr/>
          <p:nvPr/>
        </p:nvSpPr>
        <p:spPr>
          <a:xfrm>
            <a:off x="255960" y="198000"/>
            <a:ext cx="1159200" cy="706432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1" strike="noStrike" spc="-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 </a:t>
            </a:r>
            <a:endParaRPr lang="en-US" sz="4000" b="0" strike="noStrike" spc="-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3" name="TextBox 20"/>
          <p:cNvSpPr/>
          <p:nvPr/>
        </p:nvSpPr>
        <p:spPr>
          <a:xfrm>
            <a:off x="1179000" y="313200"/>
            <a:ext cx="4001393" cy="460211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ko-KR" altLang="ko-KR" sz="2400" b="0" strike="noStrike" spc="-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수행 절차 및 방법</a:t>
            </a:r>
            <a:endParaRPr lang="en-US" altLang="ko-KR" sz="2400" b="0" strike="noStrike" spc="-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5" name="직사각형 154"/>
          <p:cNvSpPr/>
          <p:nvPr/>
        </p:nvSpPr>
        <p:spPr>
          <a:xfrm>
            <a:off x="7329600" y="1998720"/>
            <a:ext cx="4241880" cy="3424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ko-KR" altLang="en-US" sz="1400" spc="-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유로폼</a:t>
            </a:r>
            <a:r>
              <a:rPr lang="ko-KR" altLang="en-US" sz="1400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거푸집</a:t>
            </a:r>
            <a:endParaRPr lang="en-US" altLang="ko-KR" sz="1400" spc="-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00000"/>
              </a:lnSpc>
            </a:pPr>
            <a:endParaRPr lang="en-US" altLang="ko-KR" sz="1400" spc="-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00000"/>
              </a:lnSpc>
              <a:buAutoNum type="arabicPeriod"/>
            </a:pPr>
            <a:r>
              <a:rPr lang="en-US" altLang="ko-KR" sz="1400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3ds Max</a:t>
            </a:r>
            <a:r>
              <a:rPr lang="ko-KR" altLang="en-US" sz="1400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통해 </a:t>
            </a:r>
            <a:r>
              <a:rPr lang="ko-KR" altLang="en-US" sz="1400" spc="-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하이폴리곤</a:t>
            </a:r>
            <a:r>
              <a:rPr lang="ko-KR" altLang="en-US" sz="1400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모델 제작</a:t>
            </a:r>
            <a:endParaRPr lang="en-US" altLang="ko-KR" sz="1400" spc="-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00000"/>
              </a:lnSpc>
              <a:buAutoNum type="arabicPeriod"/>
            </a:pPr>
            <a:endParaRPr lang="en-US" altLang="ko-KR" sz="1400" spc="-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00000"/>
              </a:lnSpc>
              <a:buAutoNum type="arabicPeriod"/>
            </a:pPr>
            <a:r>
              <a:rPr lang="ko-KR" altLang="en-US" sz="1400" spc="-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리토폴로지</a:t>
            </a:r>
            <a:r>
              <a:rPr lang="ko-KR" altLang="en-US" sz="1400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작업을 통해 </a:t>
            </a:r>
            <a:r>
              <a:rPr lang="ko-KR" altLang="en-US" sz="1400" spc="-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버텍스</a:t>
            </a:r>
            <a:r>
              <a:rPr lang="ko-KR" altLang="en-US" sz="1400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수를</a:t>
            </a:r>
            <a:br>
              <a:rPr lang="en-US" altLang="ko-KR" sz="1400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400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60,000</a:t>
            </a:r>
            <a:r>
              <a:rPr lang="ko-KR" altLang="en-US" sz="1400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 </a:t>
            </a:r>
            <a:r>
              <a:rPr lang="en-US" altLang="ko-KR" sz="1400" spc="-1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</a:t>
            </a:r>
            <a:r>
              <a:rPr lang="ko-KR" altLang="en-US" sz="1400" spc="-1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</a:t>
            </a:r>
            <a:r>
              <a:rPr lang="en-US" altLang="ko-KR" sz="1400" spc="-1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1,500</a:t>
            </a:r>
            <a:r>
              <a:rPr lang="ko-KR" altLang="en-US" sz="1400" spc="-1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개로 줄임</a:t>
            </a:r>
            <a:endParaRPr lang="en-US" altLang="ko-KR" sz="1400" spc="-1" dirty="0"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pPr marL="342900" indent="-342900">
              <a:lnSpc>
                <a:spcPct val="100000"/>
              </a:lnSpc>
              <a:buAutoNum type="arabicPeriod"/>
            </a:pPr>
            <a:endParaRPr lang="en-US" altLang="ko-KR" sz="1400" spc="-1" dirty="0"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pPr marL="342900" indent="-342900">
              <a:lnSpc>
                <a:spcPct val="100000"/>
              </a:lnSpc>
              <a:buAutoNum type="arabicPeriod"/>
            </a:pPr>
            <a:r>
              <a:rPr lang="ko-KR" altLang="en-US" sz="1400" spc="-1" dirty="0" err="1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노말맵</a:t>
            </a:r>
            <a:r>
              <a:rPr lang="ko-KR" altLang="en-US" sz="1400" spc="-1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추출을 통해 표현의 디테일은 최대한 살림</a:t>
            </a:r>
            <a:endParaRPr lang="en-US" altLang="ko-KR" sz="1400" spc="-1" dirty="0"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pPr marL="342900" indent="-342900">
              <a:lnSpc>
                <a:spcPct val="100000"/>
              </a:lnSpc>
              <a:buAutoNum type="arabicPeriod"/>
            </a:pPr>
            <a:endParaRPr lang="en-US" altLang="ko-KR" sz="1400" spc="-1" dirty="0"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pPr marL="342900" indent="-342900">
              <a:lnSpc>
                <a:spcPct val="100000"/>
              </a:lnSpc>
              <a:buAutoNum type="arabicPeriod"/>
            </a:pPr>
            <a:r>
              <a:rPr lang="ko-KR" altLang="en-US" sz="1400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상호작용 시 </a:t>
            </a:r>
            <a:r>
              <a:rPr lang="en-US" altLang="ko-KR" sz="1400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Unity </a:t>
            </a:r>
            <a:r>
              <a:rPr lang="ko-KR" altLang="en-US" sz="1400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좌표계에 맞도록 </a:t>
            </a:r>
            <a:br>
              <a:rPr lang="en-US" altLang="ko-KR" sz="1400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400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y-axis up </a:t>
            </a:r>
            <a:r>
              <a:rPr lang="ko-KR" altLang="en-US" sz="1400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방향으로 수정</a:t>
            </a:r>
            <a:endParaRPr lang="en-US" altLang="ko-KR" sz="1400" spc="-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00000"/>
              </a:lnSpc>
            </a:pPr>
            <a:endParaRPr lang="en-US" sz="1400" b="0" strike="noStrike" spc="-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37">
            <a:extLst>
              <a:ext uri="{FF2B5EF4-FFF2-40B4-BE49-F238E27FC236}">
                <a16:creationId xmlns:a16="http://schemas.microsoft.com/office/drawing/2014/main" id="{446D7C80-BB4C-6038-6862-955C47586987}"/>
              </a:ext>
            </a:extLst>
          </p:cNvPr>
          <p:cNvSpPr/>
          <p:nvPr/>
        </p:nvSpPr>
        <p:spPr>
          <a:xfrm>
            <a:off x="835560" y="1092632"/>
            <a:ext cx="8254800" cy="367878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b="1" strike="noStrike" spc="-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▶</a:t>
            </a:r>
            <a:r>
              <a:rPr lang="ko-KR" altLang="en-US" b="1" strike="noStrike" spc="-1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인터렉션</a:t>
            </a:r>
            <a:r>
              <a:rPr lang="ko-KR" altLang="en-US" b="1" strike="noStrike" spc="-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오브젝트</a:t>
            </a:r>
            <a:endParaRPr lang="en-US" b="0" strike="noStrike" spc="-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E5B7F76-83BC-5B23-3FFA-C983114D4F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992" y="1977358"/>
            <a:ext cx="6345577" cy="3958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6468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F5DF4D"/>
            </a:gs>
            <a:gs pos="100000">
              <a:srgbClr val="F6E25F">
                <a:alpha val="70196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직사각형 17"/>
          <p:cNvSpPr/>
          <p:nvPr/>
        </p:nvSpPr>
        <p:spPr>
          <a:xfrm>
            <a:off x="219960" y="252360"/>
            <a:ext cx="11736000" cy="6407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0" name="직선 연결선 11"/>
          <p:cNvSpPr/>
          <p:nvPr/>
        </p:nvSpPr>
        <p:spPr>
          <a:xfrm flipV="1">
            <a:off x="3719520" y="980640"/>
            <a:ext cx="8168400" cy="21240"/>
          </a:xfrm>
          <a:prstGeom prst="line">
            <a:avLst/>
          </a:prstGeom>
          <a:ln w="12700">
            <a:solidFill>
              <a:srgbClr val="808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1" name="TextBox 12"/>
          <p:cNvSpPr/>
          <p:nvPr/>
        </p:nvSpPr>
        <p:spPr>
          <a:xfrm>
            <a:off x="1177200" y="821520"/>
            <a:ext cx="2791440" cy="306323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b="1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1400" b="1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베타 버전</a:t>
            </a:r>
            <a:endParaRPr lang="en-US" sz="1400" b="0" strike="noStrike" spc="-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2" name="TextBox 3"/>
          <p:cNvSpPr/>
          <p:nvPr/>
        </p:nvSpPr>
        <p:spPr>
          <a:xfrm>
            <a:off x="255960" y="198000"/>
            <a:ext cx="1159200" cy="706432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1" strike="noStrike" spc="-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 </a:t>
            </a:r>
            <a:endParaRPr lang="en-US" sz="4000" b="0" strike="noStrike" spc="-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3" name="TextBox 20"/>
          <p:cNvSpPr/>
          <p:nvPr/>
        </p:nvSpPr>
        <p:spPr>
          <a:xfrm>
            <a:off x="1179000" y="313200"/>
            <a:ext cx="4001393" cy="460211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ko-KR" altLang="ko-KR" sz="2400" b="0" strike="noStrike" spc="-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수행 절차 및 방법</a:t>
            </a:r>
            <a:endParaRPr lang="en-US" altLang="ko-KR" sz="2400" b="0" strike="noStrike" spc="-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5" name="직사각형 154"/>
          <p:cNvSpPr/>
          <p:nvPr/>
        </p:nvSpPr>
        <p:spPr>
          <a:xfrm>
            <a:off x="6512383" y="1556981"/>
            <a:ext cx="5037009" cy="4285711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ko-KR" altLang="en-US" sz="1400" spc="-1" dirty="0" err="1">
                <a:latin typeface="맑은 고딕"/>
                <a:ea typeface="맑은 고딕"/>
              </a:rPr>
              <a:t>안전대</a:t>
            </a:r>
            <a:r>
              <a:rPr lang="ko-KR" altLang="en-US" sz="1400" spc="-1" dirty="0">
                <a:latin typeface="맑은 고딕"/>
                <a:ea typeface="맑은 고딕"/>
              </a:rPr>
              <a:t> 결착 프로세스 추가</a:t>
            </a:r>
          </a:p>
          <a:p>
            <a:endParaRPr lang="ko-KR" altLang="en-US" sz="1400" spc="-1" dirty="0">
              <a:latin typeface="맑은 고딕"/>
              <a:ea typeface="맑은 고딕"/>
            </a:endParaRPr>
          </a:p>
          <a:p>
            <a:pPr marL="342900" indent="-342900">
              <a:buAutoNum type="arabicPeriod"/>
            </a:pPr>
            <a:r>
              <a:rPr lang="ko-KR" altLang="en-US" sz="1400" spc="-1" dirty="0">
                <a:latin typeface="맑은 고딕"/>
                <a:ea typeface="맑은 고딕"/>
              </a:rPr>
              <a:t>안전장구 착용 완료 시 플레이어의 </a:t>
            </a:r>
            <a:r>
              <a:rPr lang="ko-KR" sz="1400" spc="-1" dirty="0" err="1">
                <a:ea typeface="+mn-lt"/>
                <a:cs typeface="+mn-lt"/>
              </a:rPr>
              <a:t>PlayerState</a:t>
            </a:r>
            <a:r>
              <a:rPr lang="ko-KR" altLang="en-US" sz="1400" spc="-1" dirty="0" err="1">
                <a:ea typeface="+mn-lt"/>
                <a:cs typeface="+mn-lt"/>
              </a:rPr>
              <a:t>를</a:t>
            </a:r>
            <a:r>
              <a:rPr lang="ko-KR" altLang="en-US" sz="1400" spc="-1" dirty="0">
                <a:ea typeface="+mn-lt"/>
                <a:cs typeface="+mn-lt"/>
              </a:rPr>
              <a:t> </a:t>
            </a:r>
            <a:r>
              <a:rPr lang="ko-KR" altLang="en-US" sz="1400" spc="-1" dirty="0" err="1">
                <a:ea typeface="+mn-lt"/>
                <a:cs typeface="+mn-lt"/>
              </a:rPr>
              <a:t>Safety</a:t>
            </a:r>
            <a:r>
              <a:rPr lang="ko-KR" altLang="en-US" sz="1400" spc="-1" dirty="0">
                <a:ea typeface="+mn-lt"/>
                <a:cs typeface="+mn-lt"/>
              </a:rPr>
              <a:t> 상태로 전환</a:t>
            </a:r>
          </a:p>
          <a:p>
            <a:pPr marL="342900" indent="-342900">
              <a:buAutoNum type="arabicPeriod"/>
            </a:pPr>
            <a:endParaRPr lang="ko-KR" altLang="en-US" sz="1400" spc="-1" dirty="0">
              <a:latin typeface="맑은 고딕"/>
              <a:ea typeface="맑은 고딕"/>
            </a:endParaRPr>
          </a:p>
          <a:p>
            <a:pPr marL="342900" indent="-342900">
              <a:buAutoNum type="arabicPeriod"/>
            </a:pPr>
            <a:r>
              <a:rPr lang="ko-KR" altLang="en-US" sz="1400" spc="-1" dirty="0">
                <a:latin typeface="맑은 고딕"/>
                <a:ea typeface="맑은 고딕"/>
              </a:rPr>
              <a:t>안전 장구 착용 후 작업 현장 접근 단계에서 플레이어의 </a:t>
            </a:r>
            <a:r>
              <a:rPr lang="ko-KR" sz="1400" spc="-1" dirty="0" err="1">
                <a:latin typeface="Arial"/>
                <a:ea typeface="맑은 고딕"/>
                <a:cs typeface="Arial"/>
              </a:rPr>
              <a:t>PlayerState</a:t>
            </a:r>
            <a:r>
              <a:rPr lang="ko-KR" sz="1400" spc="-1" dirty="0">
                <a:latin typeface="Arial"/>
                <a:ea typeface="맑은 고딕"/>
                <a:cs typeface="Arial"/>
              </a:rPr>
              <a:t> </a:t>
            </a:r>
            <a:r>
              <a:rPr lang="ko-KR" altLang="en-US" sz="1400" spc="-1" dirty="0">
                <a:latin typeface="맑은 고딕"/>
                <a:ea typeface="맑은 고딕"/>
              </a:rPr>
              <a:t>체크 후 </a:t>
            </a:r>
            <a:r>
              <a:rPr lang="ko-KR" altLang="en-US" sz="1400" spc="-1" dirty="0" err="1">
                <a:latin typeface="맑은 고딕"/>
                <a:ea typeface="맑은 고딕"/>
              </a:rPr>
              <a:t>Safety</a:t>
            </a:r>
            <a:r>
              <a:rPr lang="ko-KR" altLang="en-US" sz="1400" spc="-1" dirty="0">
                <a:latin typeface="맑은 고딕"/>
                <a:ea typeface="맑은 고딕"/>
              </a:rPr>
              <a:t> 일 경우 </a:t>
            </a:r>
            <a:r>
              <a:rPr lang="ko-KR" altLang="en-US" sz="1400" spc="-1" dirty="0" err="1">
                <a:latin typeface="맑은 고딕"/>
                <a:ea typeface="맑은 고딕"/>
              </a:rPr>
              <a:t>안전대</a:t>
            </a:r>
            <a:r>
              <a:rPr lang="ko-KR" altLang="en-US" sz="1400" spc="-1" dirty="0">
                <a:latin typeface="맑은 고딕"/>
                <a:ea typeface="맑은 고딕"/>
              </a:rPr>
              <a:t> 결착 프로세스 진행</a:t>
            </a:r>
            <a:endParaRPr lang="ko-KR" dirty="0"/>
          </a:p>
          <a:p>
            <a:pPr marL="342900" indent="-342900">
              <a:lnSpc>
                <a:spcPct val="100000"/>
              </a:lnSpc>
              <a:buAutoNum type="arabicPeriod"/>
            </a:pPr>
            <a:endParaRPr lang="ko-KR" altLang="en-US" sz="1400" spc="-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1400" spc="-1" dirty="0" err="1">
                <a:latin typeface="맑은 고딕"/>
                <a:ea typeface="맑은 고딕"/>
              </a:rPr>
              <a:t>안전대</a:t>
            </a:r>
            <a:r>
              <a:rPr lang="ko-KR" altLang="en-US" sz="1400" spc="-1" dirty="0">
                <a:latin typeface="맑은 고딕"/>
                <a:ea typeface="맑은 고딕"/>
              </a:rPr>
              <a:t> 결착 위치 안내 UI 및 음성 출력 후 오른손 컨트롤러 모델을 </a:t>
            </a:r>
            <a:r>
              <a:rPr lang="ko-KR" altLang="en-US" sz="1400" spc="-1" dirty="0" err="1">
                <a:latin typeface="맑은 고딕"/>
                <a:ea typeface="맑은 고딕"/>
              </a:rPr>
              <a:t>안전대</a:t>
            </a:r>
            <a:r>
              <a:rPr lang="ko-KR" altLang="en-US" sz="1400" spc="-1" dirty="0">
                <a:latin typeface="맑은 고딕"/>
                <a:ea typeface="맑은 고딕"/>
              </a:rPr>
              <a:t> 모델로 변경</a:t>
            </a:r>
          </a:p>
          <a:p>
            <a:pPr marL="342900" indent="-342900">
              <a:lnSpc>
                <a:spcPct val="100000"/>
              </a:lnSpc>
              <a:buAutoNum type="arabicPeriod"/>
            </a:pPr>
            <a:endParaRPr lang="ko-KR" altLang="en-US" sz="1400" b="0" strike="noStrike" spc="-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1400" spc="-1" dirty="0">
                <a:latin typeface="맑은 고딕"/>
                <a:ea typeface="맑은 고딕"/>
              </a:rPr>
              <a:t>결착 위치와 컨트롤러의 </a:t>
            </a:r>
            <a:r>
              <a:rPr lang="ko-KR" altLang="en-US" sz="1400" spc="-1" dirty="0" err="1">
                <a:latin typeface="맑은 고딕"/>
                <a:ea typeface="맑은 고딕"/>
              </a:rPr>
              <a:t>TriggerEnter</a:t>
            </a:r>
            <a:r>
              <a:rPr lang="ko-KR" altLang="en-US" sz="1400" spc="-1" dirty="0">
                <a:latin typeface="맑은 고딕"/>
                <a:ea typeface="맑은 고딕"/>
              </a:rPr>
              <a:t> 발생 시 결착 완료 프로세스 진행</a:t>
            </a:r>
            <a:endParaRPr lang="ko-KR" altLang="en-US" sz="1400" spc="-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buAutoNum type="arabicPeriod"/>
            </a:pPr>
            <a:endParaRPr lang="ko-KR" altLang="en-US" sz="1400" spc="-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1400" spc="-1" dirty="0">
                <a:latin typeface="맑은 고딕"/>
                <a:ea typeface="맑은 고딕"/>
              </a:rPr>
              <a:t>안내 UI 비활성 및 결착 사운드 출력,</a:t>
            </a:r>
            <a:br>
              <a:rPr lang="ko-KR" altLang="en-US" sz="1400" spc="-1" dirty="0">
                <a:latin typeface="맑은 고딕"/>
                <a:ea typeface="맑은 고딕"/>
              </a:rPr>
            </a:br>
            <a:r>
              <a:rPr lang="ko-KR" altLang="en-US" sz="1400" spc="-1" dirty="0">
                <a:latin typeface="맑은 고딕"/>
                <a:ea typeface="맑은 고딕"/>
              </a:rPr>
              <a:t>컨트롤러 모델 원복 진행</a:t>
            </a:r>
            <a:endParaRPr lang="ko-KR" altLang="en-US" sz="1400" spc="-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buAutoNum type="arabicPeriod"/>
            </a:pPr>
            <a:endParaRPr lang="ko-KR" altLang="en-US" sz="1400" spc="-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1400" spc="-1" dirty="0">
                <a:latin typeface="맑은 고딕"/>
                <a:ea typeface="맑은 고딕"/>
              </a:rPr>
              <a:t>거푸집 제거 작업 안내 프로세스 시작</a:t>
            </a:r>
            <a:endParaRPr lang="ko-KR" altLang="en-US" sz="1400" spc="-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400" spc="-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37">
            <a:extLst>
              <a:ext uri="{FF2B5EF4-FFF2-40B4-BE49-F238E27FC236}">
                <a16:creationId xmlns:a16="http://schemas.microsoft.com/office/drawing/2014/main" id="{446D7C80-BB4C-6038-6862-955C47586987}"/>
              </a:ext>
            </a:extLst>
          </p:cNvPr>
          <p:cNvSpPr/>
          <p:nvPr/>
        </p:nvSpPr>
        <p:spPr>
          <a:xfrm>
            <a:off x="835560" y="1092632"/>
            <a:ext cx="8254800" cy="367878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b="1" strike="noStrike" spc="-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▶</a:t>
            </a:r>
            <a:r>
              <a:rPr lang="ko-KR" altLang="en-US" b="1" strike="noStrike" spc="-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버그 수정 및 기능 보완</a:t>
            </a:r>
            <a:endParaRPr lang="en-US" b="0" strike="noStrike" spc="-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7702BB57-0E78-C940-8776-8B95C48ACE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4661" y="1458112"/>
            <a:ext cx="4653720" cy="5145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1554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F5DF4D"/>
            </a:gs>
            <a:gs pos="100000">
              <a:srgbClr val="F6E25F">
                <a:alpha val="70196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직사각형 17"/>
          <p:cNvSpPr/>
          <p:nvPr/>
        </p:nvSpPr>
        <p:spPr>
          <a:xfrm>
            <a:off x="219960" y="252360"/>
            <a:ext cx="11736000" cy="6407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0" name="직선 연결선 11"/>
          <p:cNvSpPr/>
          <p:nvPr/>
        </p:nvSpPr>
        <p:spPr>
          <a:xfrm flipV="1">
            <a:off x="3719520" y="980640"/>
            <a:ext cx="8168400" cy="21240"/>
          </a:xfrm>
          <a:prstGeom prst="line">
            <a:avLst/>
          </a:prstGeom>
          <a:ln w="12700">
            <a:solidFill>
              <a:srgbClr val="808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1" name="TextBox 12"/>
          <p:cNvSpPr/>
          <p:nvPr/>
        </p:nvSpPr>
        <p:spPr>
          <a:xfrm>
            <a:off x="1177200" y="821520"/>
            <a:ext cx="2791440" cy="306323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b="1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1400" b="1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베타 버전</a:t>
            </a:r>
            <a:endParaRPr lang="en-US" sz="1400" b="0" strike="noStrike" spc="-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2" name="TextBox 3"/>
          <p:cNvSpPr/>
          <p:nvPr/>
        </p:nvSpPr>
        <p:spPr>
          <a:xfrm>
            <a:off x="255960" y="198000"/>
            <a:ext cx="1159200" cy="706432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1" strike="noStrike" spc="-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 </a:t>
            </a:r>
            <a:endParaRPr lang="en-US" sz="4000" b="0" strike="noStrike" spc="-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3" name="TextBox 20"/>
          <p:cNvSpPr/>
          <p:nvPr/>
        </p:nvSpPr>
        <p:spPr>
          <a:xfrm>
            <a:off x="1179000" y="313200"/>
            <a:ext cx="4001393" cy="460211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ko-KR" altLang="ko-KR" sz="2400" b="0" strike="noStrike" spc="-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수행 절차 및 방법</a:t>
            </a:r>
            <a:endParaRPr lang="en-US" altLang="ko-KR" sz="2400" b="0" strike="noStrike" spc="-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5" name="직사각형 154"/>
          <p:cNvSpPr/>
          <p:nvPr/>
        </p:nvSpPr>
        <p:spPr>
          <a:xfrm>
            <a:off x="6556557" y="1822025"/>
            <a:ext cx="5014923" cy="3601015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r>
              <a:rPr lang="en-US" altLang="ko-KR" sz="1400" spc="-1" dirty="0">
                <a:latin typeface="Malgun Gothic"/>
                <a:ea typeface="+mn-lt"/>
              </a:rPr>
              <a:t>UI </a:t>
            </a:r>
            <a:r>
              <a:rPr lang="ko-KR" sz="1400" spc="-1" dirty="0">
                <a:latin typeface="Malgun Gothic"/>
                <a:ea typeface="Malgun Gothic"/>
              </a:rPr>
              <a:t>이미지 </a:t>
            </a:r>
            <a:r>
              <a:rPr lang="ko-KR" sz="1400" spc="-1" dirty="0" err="1">
                <a:latin typeface="Malgun Gothic"/>
                <a:ea typeface="Malgun Gothic"/>
              </a:rPr>
              <a:t>에셋</a:t>
            </a:r>
            <a:endParaRPr lang="ko-KR" dirty="0" err="1"/>
          </a:p>
          <a:p>
            <a:endParaRPr lang="ko-KR" altLang="en-US" sz="1400" spc="-1" dirty="0">
              <a:latin typeface="맑은 고딕"/>
              <a:ea typeface="맑은 고딕"/>
            </a:endParaRPr>
          </a:p>
          <a:p>
            <a:pPr marL="342900" indent="-342900">
              <a:lnSpc>
                <a:spcPct val="100000"/>
              </a:lnSpc>
              <a:buAutoNum type="arabicPeriod"/>
            </a:pPr>
            <a:r>
              <a:rPr lang="ko-KR" altLang="en-US" sz="1400" spc="-1" dirty="0">
                <a:latin typeface="맑은 고딕"/>
                <a:ea typeface="맑은 고딕"/>
              </a:rPr>
              <a:t>제공된 이미지를 사용 임시 이미지 대체</a:t>
            </a:r>
            <a:endParaRPr lang="en-US" altLang="ko-KR" sz="1400" spc="-1" dirty="0">
              <a:latin typeface="맑은 고딕"/>
              <a:ea typeface="맑은 고딕"/>
            </a:endParaRPr>
          </a:p>
          <a:p>
            <a:pPr marL="342900" indent="-342900">
              <a:lnSpc>
                <a:spcPct val="100000"/>
              </a:lnSpc>
              <a:buAutoNum type="arabicPeriod"/>
            </a:pPr>
            <a:endParaRPr lang="en-US" altLang="ko-KR" sz="1400" b="0" strike="noStrike" spc="-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00000"/>
              </a:lnSpc>
              <a:buAutoNum type="arabicPeriod"/>
            </a:pPr>
            <a:r>
              <a:rPr lang="en-US" altLang="ko-KR" sz="1400" b="0" strike="noStrike" spc="-1" dirty="0">
                <a:latin typeface="맑은 고딕"/>
                <a:ea typeface="맑은 고딕"/>
              </a:rPr>
              <a:t>UI </a:t>
            </a:r>
            <a:r>
              <a:rPr lang="ko-KR" altLang="en-US" sz="1400" spc="-1" dirty="0" err="1">
                <a:latin typeface="맑은 고딕"/>
                <a:ea typeface="맑은 고딕"/>
              </a:rPr>
              <a:t>셰이더</a:t>
            </a:r>
            <a:r>
              <a:rPr lang="ko-KR" altLang="en-US" sz="1400" spc="-1" dirty="0">
                <a:latin typeface="맑은 고딕"/>
                <a:ea typeface="맑은 고딕"/>
              </a:rPr>
              <a:t> 옵션 수정을 통해 우선 순위로 렌더링 되도록 수정하여 다른 오브젝트에 의해 가려지지 </a:t>
            </a:r>
            <a:r>
              <a:rPr lang="ko-KR" altLang="en-US" sz="1400" spc="-1" dirty="0" err="1">
                <a:latin typeface="맑은 고딕"/>
                <a:ea typeface="맑은 고딕"/>
              </a:rPr>
              <a:t>않도록함</a:t>
            </a:r>
            <a:endParaRPr lang="en-US" altLang="ko-KR" sz="1400" b="0" strike="noStrike" spc="-1" dirty="0" err="1">
              <a:latin typeface="맑은 고딕"/>
              <a:ea typeface="맑은 고딕"/>
            </a:endParaRPr>
          </a:p>
        </p:txBody>
      </p:sp>
      <p:sp>
        <p:nvSpPr>
          <p:cNvPr id="12" name="TextBox 37">
            <a:extLst>
              <a:ext uri="{FF2B5EF4-FFF2-40B4-BE49-F238E27FC236}">
                <a16:creationId xmlns:a16="http://schemas.microsoft.com/office/drawing/2014/main" id="{446D7C80-BB4C-6038-6862-955C47586987}"/>
              </a:ext>
            </a:extLst>
          </p:cNvPr>
          <p:cNvSpPr/>
          <p:nvPr/>
        </p:nvSpPr>
        <p:spPr>
          <a:xfrm>
            <a:off x="835560" y="1092632"/>
            <a:ext cx="8254800" cy="367878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b="1" strike="noStrike" spc="-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▶</a:t>
            </a:r>
            <a:r>
              <a:rPr lang="en-US" altLang="ko-KR" b="1" strike="noStrike" spc="-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UI </a:t>
            </a:r>
            <a:r>
              <a:rPr lang="ko-KR" altLang="en-US" b="1" strike="noStrike" spc="-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이미지 </a:t>
            </a:r>
            <a:r>
              <a:rPr lang="ko-KR" altLang="en-US" b="1" strike="noStrike" spc="-1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에셋</a:t>
            </a:r>
            <a:r>
              <a:rPr lang="ko-KR" altLang="en-US" b="1" strike="noStrike" spc="-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추가</a:t>
            </a:r>
            <a:endParaRPr lang="en-US" b="0" strike="noStrike" spc="-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8630E773-66C1-3EC8-DF61-2B56214D02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617" y="1558597"/>
            <a:ext cx="5415721" cy="4789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3824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F5DF4D"/>
            </a:gs>
            <a:gs pos="100000">
              <a:srgbClr val="F6E25F">
                <a:alpha val="70196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직사각형 17"/>
          <p:cNvSpPr/>
          <p:nvPr/>
        </p:nvSpPr>
        <p:spPr>
          <a:xfrm>
            <a:off x="219960" y="252360"/>
            <a:ext cx="11736000" cy="6407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0" name="직선 연결선 11"/>
          <p:cNvSpPr/>
          <p:nvPr/>
        </p:nvSpPr>
        <p:spPr>
          <a:xfrm flipV="1">
            <a:off x="3719520" y="980640"/>
            <a:ext cx="8168400" cy="21240"/>
          </a:xfrm>
          <a:prstGeom prst="line">
            <a:avLst/>
          </a:prstGeom>
          <a:ln w="12700">
            <a:solidFill>
              <a:srgbClr val="808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1" name="TextBox 12"/>
          <p:cNvSpPr/>
          <p:nvPr/>
        </p:nvSpPr>
        <p:spPr>
          <a:xfrm>
            <a:off x="1177200" y="821520"/>
            <a:ext cx="2791440" cy="306323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b="1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1400" b="1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베타 버전</a:t>
            </a:r>
            <a:endParaRPr lang="en-US" sz="1400" b="0" strike="noStrike" spc="-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2" name="TextBox 3"/>
          <p:cNvSpPr/>
          <p:nvPr/>
        </p:nvSpPr>
        <p:spPr>
          <a:xfrm>
            <a:off x="255960" y="198000"/>
            <a:ext cx="1159200" cy="706432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1" strike="noStrike" spc="-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 </a:t>
            </a:r>
            <a:endParaRPr lang="en-US" sz="4000" b="0" strike="noStrike" spc="-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3" name="TextBox 20"/>
          <p:cNvSpPr/>
          <p:nvPr/>
        </p:nvSpPr>
        <p:spPr>
          <a:xfrm>
            <a:off x="1179000" y="313200"/>
            <a:ext cx="4001393" cy="460211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ko-KR" altLang="ko-KR" sz="2400" b="0" strike="noStrike" spc="-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수행 절차 및 방법</a:t>
            </a:r>
            <a:endParaRPr lang="en-US" altLang="ko-KR" sz="2400" b="0" strike="noStrike" spc="-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5" name="직사각형 154"/>
          <p:cNvSpPr/>
          <p:nvPr/>
        </p:nvSpPr>
        <p:spPr>
          <a:xfrm>
            <a:off x="6887861" y="1457590"/>
            <a:ext cx="4827183" cy="472745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r>
              <a:rPr lang="ko-KR" sz="1400" spc="-1" dirty="0">
                <a:latin typeface="Malgun Gothic"/>
                <a:ea typeface="Malgun Gothic"/>
              </a:rPr>
              <a:t>오디오</a:t>
            </a:r>
            <a:endParaRPr lang="ko-KR" dirty="0"/>
          </a:p>
          <a:p>
            <a:endParaRPr lang="ko-KR" altLang="en-US" sz="1400" spc="-1" dirty="0">
              <a:latin typeface="맑은 고딕"/>
              <a:ea typeface="맑은 고딕"/>
            </a:endParaRPr>
          </a:p>
          <a:p>
            <a:pPr marL="342900" indent="-342900">
              <a:buAutoNum type="arabicPeriod"/>
            </a:pPr>
            <a:r>
              <a:rPr lang="ko-KR" altLang="en-US" sz="1400" spc="-1" dirty="0">
                <a:latin typeface="맑은 고딕"/>
                <a:ea typeface="맑은 고딕"/>
              </a:rPr>
              <a:t>오디오 무료 공유 사이트</a:t>
            </a:r>
            <a:r>
              <a:rPr lang="en-US" altLang="ko-KR" sz="1400" spc="-1" dirty="0">
                <a:latin typeface="맑은 고딕"/>
                <a:ea typeface="맑은 고딕"/>
              </a:rPr>
              <a:t>, </a:t>
            </a:r>
            <a:r>
              <a:rPr lang="ko-KR" altLang="en-US" sz="1400" spc="-1" dirty="0" err="1">
                <a:latin typeface="맑은 고딕"/>
                <a:ea typeface="맑은 고딕"/>
              </a:rPr>
              <a:t>파파고</a:t>
            </a:r>
            <a:r>
              <a:rPr lang="ko-KR" altLang="en-US" sz="1400" spc="-1" dirty="0">
                <a:latin typeface="맑은 고딕"/>
                <a:ea typeface="맑은 고딕"/>
              </a:rPr>
              <a:t> 음성 서비스 이용 안내 음성 </a:t>
            </a:r>
            <a:r>
              <a:rPr lang="ko-KR" altLang="en-US" sz="1400" spc="-1" dirty="0" err="1">
                <a:latin typeface="맑은 고딕"/>
                <a:ea typeface="맑은 고딕"/>
              </a:rPr>
              <a:t>에셋을</a:t>
            </a:r>
            <a:r>
              <a:rPr lang="ko-KR" altLang="en-US" sz="1400" spc="-1" dirty="0">
                <a:latin typeface="맑은 고딕"/>
                <a:ea typeface="맑은 고딕"/>
              </a:rPr>
              <a:t> 사용</a:t>
            </a:r>
            <a:endParaRPr lang="en-US" altLang="ko-KR" sz="1400" spc="-1" dirty="0">
              <a:latin typeface="맑은 고딕"/>
              <a:ea typeface="맑은 고딕"/>
            </a:endParaRPr>
          </a:p>
          <a:p>
            <a:pPr marL="342900" indent="-342900">
              <a:lnSpc>
                <a:spcPct val="100000"/>
              </a:lnSpc>
              <a:buAutoNum type="arabicPeriod"/>
            </a:pPr>
            <a:endParaRPr lang="en-US" altLang="ko-KR" sz="1400" spc="-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1400" spc="-1" dirty="0">
                <a:latin typeface="맑은 고딕"/>
                <a:ea typeface="맑은 고딕"/>
              </a:rPr>
              <a:t>별도의 오디오 매니저를 만들어 하나의 오디오 소스를 통해 재생될 수 있도록 관리</a:t>
            </a:r>
            <a:br>
              <a:rPr lang="ko-KR" altLang="en-US" sz="1400" spc="-1" dirty="0">
                <a:latin typeface="맑은 고딕"/>
                <a:ea typeface="맑은 고딕"/>
              </a:rPr>
            </a:br>
            <a:br>
              <a:rPr lang="ko-KR" altLang="en-US" sz="1400" spc="-1" dirty="0">
                <a:latin typeface="맑은 고딕"/>
                <a:ea typeface="맑은 고딕"/>
              </a:rPr>
            </a:br>
            <a:r>
              <a:rPr lang="ko-KR" altLang="en-US" sz="1400" spc="-1" dirty="0">
                <a:latin typeface="맑은 고딕"/>
                <a:ea typeface="맑은 고딕"/>
              </a:rPr>
              <a:t>사용 시 각 메소드를 호출해 사용</a:t>
            </a:r>
          </a:p>
          <a:p>
            <a:pPr marL="342900" indent="-342900">
              <a:buAutoNum type="arabicPeriod"/>
            </a:pPr>
            <a:endParaRPr lang="ko-KR" altLang="en-US" sz="1400" spc="-1" dirty="0">
              <a:latin typeface="맑은 고딕"/>
              <a:ea typeface="맑은 고딕"/>
            </a:endParaRPr>
          </a:p>
          <a:p>
            <a:pPr marL="342900" indent="-342900">
              <a:buAutoNum type="arabicPeriod"/>
            </a:pPr>
            <a:r>
              <a:rPr lang="ko-KR" altLang="en-US" sz="1400" spc="-1" dirty="0" err="1">
                <a:latin typeface="맑은 고딕"/>
                <a:ea typeface="맑은 고딕"/>
              </a:rPr>
              <a:t>PlayAudioOnce</a:t>
            </a:r>
            <a:br>
              <a:rPr lang="ko-KR" altLang="en-US" sz="1400" spc="-1" dirty="0">
                <a:latin typeface="맑은 고딕"/>
                <a:ea typeface="맑은 고딕"/>
              </a:rPr>
            </a:br>
            <a:endParaRPr lang="ko-KR" altLang="en-US" sz="1400" spc="-1" dirty="0">
              <a:latin typeface="맑은 고딕"/>
              <a:ea typeface="맑은 고딕"/>
            </a:endParaRPr>
          </a:p>
          <a:p>
            <a:pPr marL="800100" lvl="1" indent="-342900">
              <a:buAutoNum type="arabicParenR"/>
            </a:pPr>
            <a:r>
              <a:rPr lang="ko-KR" altLang="en-US" sz="1400" spc="-1" dirty="0">
                <a:latin typeface="맑은 고딕"/>
                <a:ea typeface="맑은 고딕"/>
              </a:rPr>
              <a:t>들어온 </a:t>
            </a:r>
            <a:r>
              <a:rPr lang="ko-KR" altLang="en-US" sz="1400" spc="-1" dirty="0" err="1">
                <a:latin typeface="맑은 고딕"/>
                <a:ea typeface="맑은 고딕"/>
              </a:rPr>
              <a:t>clip</a:t>
            </a:r>
            <a:r>
              <a:rPr lang="ko-KR" altLang="en-US" sz="1400" spc="-1" dirty="0">
                <a:latin typeface="맑은 고딕"/>
                <a:ea typeface="맑은 고딕"/>
              </a:rPr>
              <a:t> 파라미터를 해당 </a:t>
            </a:r>
            <a:r>
              <a:rPr lang="ko-KR" altLang="en-US" sz="1400" spc="-1" dirty="0" err="1">
                <a:latin typeface="맑은 고딕"/>
                <a:ea typeface="맑은 고딕"/>
              </a:rPr>
              <a:t>AudioSource의</a:t>
            </a:r>
            <a:r>
              <a:rPr lang="ko-KR" altLang="en-US" sz="1400" spc="-1" dirty="0">
                <a:latin typeface="맑은 고딕"/>
                <a:ea typeface="맑은 고딕"/>
              </a:rPr>
              <a:t> </a:t>
            </a:r>
            <a:r>
              <a:rPr lang="ko-KR" altLang="en-US" sz="1400" spc="-1" dirty="0" err="1">
                <a:latin typeface="맑은 고딕"/>
                <a:ea typeface="맑은 고딕"/>
              </a:rPr>
              <a:t>clip으로</a:t>
            </a:r>
            <a:r>
              <a:rPr lang="ko-KR" altLang="en-US" sz="1400" spc="-1" dirty="0">
                <a:latin typeface="맑은 고딕"/>
                <a:ea typeface="맑은 고딕"/>
              </a:rPr>
              <a:t> 설정 후 1회 플레이</a:t>
            </a:r>
          </a:p>
          <a:p>
            <a:pPr marL="342900" indent="-342900">
              <a:buAutoNum type="arabicPeriod"/>
            </a:pPr>
            <a:endParaRPr lang="ko-KR" altLang="en-US" sz="1400" spc="-1" dirty="0">
              <a:latin typeface="맑은 고딕"/>
              <a:ea typeface="맑은 고딕"/>
            </a:endParaRPr>
          </a:p>
          <a:p>
            <a:pPr marL="342900" indent="-342900">
              <a:buAutoNum type="arabicPeriod"/>
            </a:pPr>
            <a:r>
              <a:rPr lang="ko-KR" altLang="en-US" sz="1400" spc="-1" dirty="0" err="1">
                <a:latin typeface="맑은 고딕"/>
                <a:ea typeface="맑은 고딕"/>
              </a:rPr>
              <a:t>PlayAudioDelayed</a:t>
            </a:r>
            <a:br>
              <a:rPr lang="ko-KR" altLang="en-US" sz="1400" spc="-1" dirty="0">
                <a:latin typeface="맑은 고딕"/>
                <a:ea typeface="맑은 고딕"/>
              </a:rPr>
            </a:br>
            <a:endParaRPr lang="ko-KR" altLang="en-US" sz="1400" spc="-1" dirty="0">
              <a:latin typeface="맑은 고딕"/>
              <a:ea typeface="맑은 고딕"/>
            </a:endParaRPr>
          </a:p>
          <a:p>
            <a:pPr marL="800100" lvl="1" indent="-342900">
              <a:buAutoNum type="arabicParenR"/>
            </a:pPr>
            <a:r>
              <a:rPr lang="ko-KR" sz="1400" spc="-1" dirty="0">
                <a:latin typeface="Malgun Gothic"/>
                <a:ea typeface="Malgun Gothic"/>
              </a:rPr>
              <a:t>들어온 </a:t>
            </a:r>
            <a:r>
              <a:rPr lang="ko-KR" sz="1400" spc="-1" dirty="0" err="1">
                <a:latin typeface="Malgun Gothic"/>
                <a:ea typeface="Malgun Gothic"/>
              </a:rPr>
              <a:t>clip</a:t>
            </a:r>
            <a:r>
              <a:rPr lang="ko-KR" sz="1400" spc="-1" dirty="0">
                <a:latin typeface="Malgun Gothic"/>
                <a:ea typeface="Malgun Gothic"/>
              </a:rPr>
              <a:t> 파라미터를 해당 </a:t>
            </a:r>
            <a:r>
              <a:rPr lang="ko-KR" sz="1400" spc="-1" dirty="0" err="1">
                <a:latin typeface="Malgun Gothic"/>
                <a:ea typeface="Malgun Gothic"/>
              </a:rPr>
              <a:t>AudioSource의</a:t>
            </a:r>
            <a:r>
              <a:rPr lang="ko-KR" sz="1400" spc="-1" dirty="0">
                <a:latin typeface="Malgun Gothic"/>
                <a:ea typeface="Malgun Gothic"/>
              </a:rPr>
              <a:t> </a:t>
            </a:r>
            <a:r>
              <a:rPr lang="ko-KR" sz="1400" spc="-1" dirty="0" err="1">
                <a:latin typeface="Malgun Gothic"/>
                <a:ea typeface="Malgun Gothic"/>
              </a:rPr>
              <a:t>clip으로</a:t>
            </a:r>
            <a:r>
              <a:rPr lang="ko-KR" sz="1400" spc="-1" dirty="0">
                <a:latin typeface="Malgun Gothic"/>
                <a:ea typeface="Malgun Gothic"/>
              </a:rPr>
              <a:t> 설정</a:t>
            </a:r>
            <a:br>
              <a:rPr lang="ko-KR" altLang="en-US" sz="1400" spc="-1" dirty="0">
                <a:latin typeface="Malgun Gothic"/>
                <a:ea typeface="Malgun Gothic"/>
              </a:rPr>
            </a:br>
            <a:endParaRPr lang="ko-KR" altLang="en-US" sz="1400" spc="-1" dirty="0">
              <a:latin typeface="맑은 고딕"/>
              <a:ea typeface="맑은 고딕"/>
            </a:endParaRPr>
          </a:p>
          <a:p>
            <a:pPr marL="800100" lvl="1" indent="-342900">
              <a:buAutoNum type="arabicParenR"/>
            </a:pPr>
            <a:r>
              <a:rPr lang="ko-KR" altLang="en-US" sz="1400" spc="-1" dirty="0" err="1">
                <a:latin typeface="맑은 고딕"/>
                <a:ea typeface="맑은 고딕"/>
              </a:rPr>
              <a:t>time</a:t>
            </a:r>
            <a:r>
              <a:rPr lang="ko-KR" altLang="en-US" sz="1400" spc="-1" dirty="0">
                <a:latin typeface="맑은 고딕"/>
                <a:ea typeface="맑은 고딕"/>
              </a:rPr>
              <a:t> 파라미터의 시간 만큼 지연 후 플레이</a:t>
            </a:r>
          </a:p>
          <a:p>
            <a:pPr marL="342900" indent="-342900">
              <a:buAutoNum type="arabicPeriod"/>
            </a:pPr>
            <a:endParaRPr lang="ko-KR" altLang="en-US" sz="1400" spc="-1" dirty="0">
              <a:latin typeface="맑은 고딕"/>
              <a:ea typeface="맑은 고딕"/>
            </a:endParaRPr>
          </a:p>
          <a:p>
            <a:pPr marL="342900" indent="-342900">
              <a:buAutoNum type="arabicPeriod"/>
            </a:pPr>
            <a:endParaRPr lang="ko-KR" altLang="en-US" sz="1400" spc="-1" dirty="0">
              <a:latin typeface="맑은 고딕"/>
              <a:ea typeface="맑은 고딕"/>
            </a:endParaRPr>
          </a:p>
        </p:txBody>
      </p:sp>
      <p:sp>
        <p:nvSpPr>
          <p:cNvPr id="12" name="TextBox 37">
            <a:extLst>
              <a:ext uri="{FF2B5EF4-FFF2-40B4-BE49-F238E27FC236}">
                <a16:creationId xmlns:a16="http://schemas.microsoft.com/office/drawing/2014/main" id="{446D7C80-BB4C-6038-6862-955C47586987}"/>
              </a:ext>
            </a:extLst>
          </p:cNvPr>
          <p:cNvSpPr/>
          <p:nvPr/>
        </p:nvSpPr>
        <p:spPr>
          <a:xfrm>
            <a:off x="835560" y="1092632"/>
            <a:ext cx="8254800" cy="367878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b="1" strike="noStrike" spc="-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▶</a:t>
            </a:r>
            <a:r>
              <a:rPr lang="ko-KR" altLang="en-US" b="1" strike="noStrike" spc="-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오디오 추가</a:t>
            </a:r>
            <a:endParaRPr lang="en-US" b="0" strike="noStrike" spc="-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AF6BAAF1-8690-0231-1990-A1D716D13F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704" y="1578017"/>
            <a:ext cx="5956852" cy="4729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1465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939597"/>
            </a:gs>
            <a:gs pos="100000">
              <a:srgbClr val="939597">
                <a:alpha val="70196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그림 5"/>
          <p:cNvPicPr/>
          <p:nvPr/>
        </p:nvPicPr>
        <p:blipFill>
          <a:blip r:embed="rId2"/>
          <a:stretch/>
        </p:blipFill>
        <p:spPr>
          <a:xfrm flipH="1">
            <a:off x="5233320" y="0"/>
            <a:ext cx="394560" cy="6856560"/>
          </a:xfrm>
          <a:prstGeom prst="rect">
            <a:avLst/>
          </a:prstGeom>
          <a:ln w="0">
            <a:noFill/>
          </a:ln>
        </p:spPr>
      </p:pic>
      <p:sp>
        <p:nvSpPr>
          <p:cNvPr id="97" name="TextBox 16"/>
          <p:cNvSpPr/>
          <p:nvPr/>
        </p:nvSpPr>
        <p:spPr>
          <a:xfrm>
            <a:off x="6296400" y="1486080"/>
            <a:ext cx="3671640" cy="430887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0" rIns="90000" bIns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1" strike="noStrike" spc="-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01. </a:t>
            </a:r>
            <a:r>
              <a:rPr lang="ko-KR" sz="2800" b="1" strike="noStrike" spc="-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개요</a:t>
            </a:r>
            <a:endParaRPr lang="en-US" sz="2800" b="0" strike="noStrike" spc="-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9" name="TextBox 18"/>
          <p:cNvSpPr/>
          <p:nvPr/>
        </p:nvSpPr>
        <p:spPr>
          <a:xfrm>
            <a:off x="6296400" y="2554200"/>
            <a:ext cx="5291640" cy="430887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0" rIns="90000" bIns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1" strike="noStrike" spc="-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sz="2800" b="1" strike="noStrike" spc="-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수행 절차 및 방법</a:t>
            </a:r>
            <a:endParaRPr lang="en-US" sz="2800" b="0" strike="noStrike" spc="-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0" name="TextBox 19"/>
          <p:cNvSpPr/>
          <p:nvPr/>
        </p:nvSpPr>
        <p:spPr>
          <a:xfrm>
            <a:off x="6296400" y="3622320"/>
            <a:ext cx="4478760" cy="430887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0" rIns="90000" bIns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1" strike="noStrike" spc="-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sz="2800" b="1" strike="noStrike" spc="-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수행 결과</a:t>
            </a:r>
            <a:endParaRPr lang="en-US" sz="2800" b="0" strike="noStrike" spc="-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1" name="TextBox 9"/>
          <p:cNvSpPr/>
          <p:nvPr/>
        </p:nvSpPr>
        <p:spPr>
          <a:xfrm>
            <a:off x="6296400" y="4690440"/>
            <a:ext cx="3203640" cy="430887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0" rIns="90000" bIns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1" strike="noStrike" spc="-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04. </a:t>
            </a:r>
            <a:r>
              <a:rPr lang="ko-KR" sz="2800" b="1" strike="noStrike" spc="-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자체 평가 의견</a:t>
            </a:r>
            <a:endParaRPr lang="en-US" sz="2800" b="0" strike="noStrike" spc="-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2" name="직사각형 3"/>
          <p:cNvSpPr/>
          <p:nvPr/>
        </p:nvSpPr>
        <p:spPr>
          <a:xfrm>
            <a:off x="0" y="0"/>
            <a:ext cx="5230440" cy="6856560"/>
          </a:xfrm>
          <a:prstGeom prst="rect">
            <a:avLst/>
          </a:prstGeom>
          <a:solidFill>
            <a:srgbClr val="F5DF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ko-KR" sz="4000" b="0" strike="noStrike" spc="-1">
                <a:solidFill>
                  <a:srgbClr val="40404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목차</a:t>
            </a:r>
            <a:endParaRPr lang="en-US" sz="4000" b="0" strike="noStrike" spc="-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F5DF4D"/>
            </a:gs>
            <a:gs pos="100000">
              <a:srgbClr val="F6E25F">
                <a:alpha val="70196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직사각형 7"/>
          <p:cNvSpPr/>
          <p:nvPr/>
        </p:nvSpPr>
        <p:spPr>
          <a:xfrm>
            <a:off x="227520" y="191880"/>
            <a:ext cx="11736000" cy="6407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8" name="직선 연결선 17"/>
          <p:cNvSpPr/>
          <p:nvPr/>
        </p:nvSpPr>
        <p:spPr>
          <a:xfrm flipV="1">
            <a:off x="3719520" y="980640"/>
            <a:ext cx="8168400" cy="21240"/>
          </a:xfrm>
          <a:prstGeom prst="line">
            <a:avLst/>
          </a:prstGeom>
          <a:ln w="12700">
            <a:solidFill>
              <a:srgbClr val="808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9" name="TextBox 8"/>
          <p:cNvSpPr/>
          <p:nvPr/>
        </p:nvSpPr>
        <p:spPr>
          <a:xfrm>
            <a:off x="1177200" y="821520"/>
            <a:ext cx="2791440" cy="306323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b="0" strike="noStrike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sz="1400" b="0" strike="noStrike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체험 시작 안내</a:t>
            </a:r>
            <a:endParaRPr lang="en-US" sz="1400" b="0" strike="noStrike" spc="-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0" name="TextBox 3"/>
          <p:cNvSpPr/>
          <p:nvPr/>
        </p:nvSpPr>
        <p:spPr>
          <a:xfrm>
            <a:off x="255960" y="198000"/>
            <a:ext cx="1159200" cy="706432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1" strike="noStrike" spc="-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 </a:t>
            </a:r>
            <a:endParaRPr lang="en-US" sz="4000" b="0" strike="noStrike" spc="-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1" name="TextBox 10"/>
          <p:cNvSpPr/>
          <p:nvPr/>
        </p:nvSpPr>
        <p:spPr>
          <a:xfrm>
            <a:off x="1179000" y="313200"/>
            <a:ext cx="2860696" cy="460211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ko-KR" sz="2400" b="0" strike="noStrike" spc="-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수행 결과</a:t>
            </a:r>
            <a:endParaRPr lang="en-US" sz="2400" b="0" strike="noStrike" spc="-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9DF4CD3-80C7-17FD-6CF6-7EAADA4FF5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565" y="1611781"/>
            <a:ext cx="5812009" cy="410460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74B06E8-7AA7-7220-FA09-4549358E87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5619" y="1611780"/>
            <a:ext cx="5454384" cy="4104606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F5DF4D"/>
            </a:gs>
            <a:gs pos="100000">
              <a:srgbClr val="F6E25F">
                <a:alpha val="70196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직사각형 7"/>
          <p:cNvSpPr/>
          <p:nvPr/>
        </p:nvSpPr>
        <p:spPr>
          <a:xfrm>
            <a:off x="227520" y="191880"/>
            <a:ext cx="11736000" cy="6407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8" name="직선 연결선 17"/>
          <p:cNvSpPr/>
          <p:nvPr/>
        </p:nvSpPr>
        <p:spPr>
          <a:xfrm flipV="1">
            <a:off x="3719520" y="980640"/>
            <a:ext cx="8168400" cy="21240"/>
          </a:xfrm>
          <a:prstGeom prst="line">
            <a:avLst/>
          </a:prstGeom>
          <a:ln w="12700">
            <a:solidFill>
              <a:srgbClr val="808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9" name="TextBox 8"/>
          <p:cNvSpPr/>
          <p:nvPr/>
        </p:nvSpPr>
        <p:spPr>
          <a:xfrm>
            <a:off x="1177200" y="821520"/>
            <a:ext cx="2791440" cy="306323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b="0" strike="noStrike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1400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거푸집 제거 작업 안내</a:t>
            </a:r>
            <a:endParaRPr lang="en-US" sz="1400" b="0" strike="noStrike" spc="-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0" name="TextBox 3"/>
          <p:cNvSpPr/>
          <p:nvPr/>
        </p:nvSpPr>
        <p:spPr>
          <a:xfrm>
            <a:off x="255960" y="198000"/>
            <a:ext cx="1159200" cy="706432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1" strike="noStrike" spc="-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 </a:t>
            </a:r>
            <a:endParaRPr lang="en-US" sz="4000" b="0" strike="noStrike" spc="-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1" name="TextBox 10"/>
          <p:cNvSpPr/>
          <p:nvPr/>
        </p:nvSpPr>
        <p:spPr>
          <a:xfrm>
            <a:off x="1179000" y="313200"/>
            <a:ext cx="2860696" cy="460211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ko-KR" sz="2400" b="0" strike="noStrike" spc="-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수행 결과</a:t>
            </a:r>
            <a:endParaRPr lang="en-US" sz="2400" b="0" strike="noStrike" spc="-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72AD66A-9F94-D02D-2794-FDADAC2805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012" y="1751363"/>
            <a:ext cx="5677212" cy="388559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45C0ECA-8C9F-1757-2839-D3130B1BA3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3091" y="1751363"/>
            <a:ext cx="5449162" cy="3891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4718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F5DF4D"/>
            </a:gs>
            <a:gs pos="100000">
              <a:srgbClr val="F6E25F">
                <a:alpha val="70196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직사각형 7"/>
          <p:cNvSpPr/>
          <p:nvPr/>
        </p:nvSpPr>
        <p:spPr>
          <a:xfrm>
            <a:off x="227520" y="191880"/>
            <a:ext cx="11736000" cy="6407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8" name="직선 연결선 17"/>
          <p:cNvSpPr/>
          <p:nvPr/>
        </p:nvSpPr>
        <p:spPr>
          <a:xfrm flipV="1">
            <a:off x="3719520" y="980640"/>
            <a:ext cx="8168400" cy="21240"/>
          </a:xfrm>
          <a:prstGeom prst="line">
            <a:avLst/>
          </a:prstGeom>
          <a:ln w="12700">
            <a:solidFill>
              <a:srgbClr val="808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9" name="TextBox 8"/>
          <p:cNvSpPr/>
          <p:nvPr/>
        </p:nvSpPr>
        <p:spPr>
          <a:xfrm>
            <a:off x="1177200" y="821520"/>
            <a:ext cx="2791440" cy="306323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en-US" sz="1400" b="0" strike="noStrike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400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거푸집 제거</a:t>
            </a:r>
            <a:endParaRPr lang="en-US" sz="1400" b="0" strike="noStrike" spc="-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0" name="TextBox 3"/>
          <p:cNvSpPr/>
          <p:nvPr/>
        </p:nvSpPr>
        <p:spPr>
          <a:xfrm>
            <a:off x="255960" y="198000"/>
            <a:ext cx="1159200" cy="706432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1" strike="noStrike" spc="-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 </a:t>
            </a:r>
            <a:endParaRPr lang="en-US" sz="4000" b="0" strike="noStrike" spc="-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1" name="TextBox 10"/>
          <p:cNvSpPr/>
          <p:nvPr/>
        </p:nvSpPr>
        <p:spPr>
          <a:xfrm>
            <a:off x="1179000" y="313200"/>
            <a:ext cx="2860696" cy="460211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ko-KR" sz="2400" b="0" strike="noStrike" spc="-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수행 결과</a:t>
            </a:r>
            <a:endParaRPr lang="en-US" sz="2400" b="0" strike="noStrike" spc="-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4BF66D6-2593-83A6-6134-B4B13341D1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509" y="1944501"/>
            <a:ext cx="5366696" cy="346657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4426B41-107F-168F-33CF-2D81766C5D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0263" y="1944501"/>
            <a:ext cx="5625142" cy="3466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9741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F5DF4D"/>
            </a:gs>
            <a:gs pos="100000">
              <a:srgbClr val="F6E25F">
                <a:alpha val="70196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직사각형 7"/>
          <p:cNvSpPr/>
          <p:nvPr/>
        </p:nvSpPr>
        <p:spPr>
          <a:xfrm>
            <a:off x="227520" y="191880"/>
            <a:ext cx="11736000" cy="6407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8" name="직선 연결선 17"/>
          <p:cNvSpPr/>
          <p:nvPr/>
        </p:nvSpPr>
        <p:spPr>
          <a:xfrm flipV="1">
            <a:off x="3719520" y="980640"/>
            <a:ext cx="8168400" cy="21240"/>
          </a:xfrm>
          <a:prstGeom prst="line">
            <a:avLst/>
          </a:prstGeom>
          <a:ln w="12700">
            <a:solidFill>
              <a:srgbClr val="808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9" name="TextBox 8"/>
          <p:cNvSpPr/>
          <p:nvPr/>
        </p:nvSpPr>
        <p:spPr>
          <a:xfrm>
            <a:off x="1177200" y="821520"/>
            <a:ext cx="2791440" cy="306323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b="0" strike="noStrike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1400" b="0" strike="noStrike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추락 사고 발생</a:t>
            </a:r>
            <a:endParaRPr lang="en-US" sz="1400" b="0" strike="noStrike" spc="-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0" name="TextBox 3"/>
          <p:cNvSpPr/>
          <p:nvPr/>
        </p:nvSpPr>
        <p:spPr>
          <a:xfrm>
            <a:off x="255960" y="198000"/>
            <a:ext cx="1159200" cy="706432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1" strike="noStrike" spc="-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 </a:t>
            </a:r>
            <a:endParaRPr lang="en-US" sz="4000" b="0" strike="noStrike" spc="-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1" name="TextBox 10"/>
          <p:cNvSpPr/>
          <p:nvPr/>
        </p:nvSpPr>
        <p:spPr>
          <a:xfrm>
            <a:off x="1179000" y="313200"/>
            <a:ext cx="2860696" cy="460211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ko-KR" sz="2400" b="0" strike="noStrike" spc="-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수행 결과</a:t>
            </a:r>
            <a:endParaRPr lang="en-US" sz="2400" b="0" strike="noStrike" spc="-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09C6007-DC32-99AF-A16F-3F24753FB1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639" y="2047648"/>
            <a:ext cx="5552356" cy="310341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E72DBEA-78A7-2427-F795-CB1EE5B640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8354" y="2047648"/>
            <a:ext cx="5549673" cy="3103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8131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F5DF4D"/>
            </a:gs>
            <a:gs pos="100000">
              <a:srgbClr val="F6E25F">
                <a:alpha val="70196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직사각형 7"/>
          <p:cNvSpPr/>
          <p:nvPr/>
        </p:nvSpPr>
        <p:spPr>
          <a:xfrm>
            <a:off x="227520" y="191880"/>
            <a:ext cx="11736000" cy="6407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8" name="직선 연결선 17"/>
          <p:cNvSpPr/>
          <p:nvPr/>
        </p:nvSpPr>
        <p:spPr>
          <a:xfrm flipV="1">
            <a:off x="3719520" y="980640"/>
            <a:ext cx="8168400" cy="21240"/>
          </a:xfrm>
          <a:prstGeom prst="line">
            <a:avLst/>
          </a:prstGeom>
          <a:ln w="12700">
            <a:solidFill>
              <a:srgbClr val="808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9" name="TextBox 8"/>
          <p:cNvSpPr/>
          <p:nvPr/>
        </p:nvSpPr>
        <p:spPr>
          <a:xfrm>
            <a:off x="1177200" y="821520"/>
            <a:ext cx="2791440" cy="306323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b="0" strike="noStrike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5. </a:t>
            </a:r>
            <a:r>
              <a:rPr lang="ko-KR" altLang="en-US" sz="1400" b="0" strike="noStrike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안전 장비 착용</a:t>
            </a:r>
            <a:endParaRPr lang="en-US" sz="1400" b="0" strike="noStrike" spc="-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0" name="TextBox 3"/>
          <p:cNvSpPr/>
          <p:nvPr/>
        </p:nvSpPr>
        <p:spPr>
          <a:xfrm>
            <a:off x="255960" y="198000"/>
            <a:ext cx="1159200" cy="706432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1" strike="noStrike" spc="-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 </a:t>
            </a:r>
            <a:endParaRPr lang="en-US" sz="4000" b="0" strike="noStrike" spc="-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1" name="TextBox 10"/>
          <p:cNvSpPr/>
          <p:nvPr/>
        </p:nvSpPr>
        <p:spPr>
          <a:xfrm>
            <a:off x="1179000" y="313200"/>
            <a:ext cx="2860696" cy="460211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ko-KR" sz="2400" b="0" strike="noStrike" spc="-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수행 결과</a:t>
            </a:r>
            <a:endParaRPr lang="en-US" sz="2400" b="0" strike="noStrike" spc="-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7B3885B-8291-D70F-4FA9-FADD653EC3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848" y="2307293"/>
            <a:ext cx="5494073" cy="307381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B5B849B-EC13-132F-FA2A-982B3824E2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2460" y="2307293"/>
            <a:ext cx="5481942" cy="3073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5828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F5DF4D"/>
            </a:gs>
            <a:gs pos="100000">
              <a:srgbClr val="F6E25F">
                <a:alpha val="70196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직사각형 7"/>
          <p:cNvSpPr/>
          <p:nvPr/>
        </p:nvSpPr>
        <p:spPr>
          <a:xfrm>
            <a:off x="227520" y="191880"/>
            <a:ext cx="11736000" cy="6407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8" name="직선 연결선 17"/>
          <p:cNvSpPr/>
          <p:nvPr/>
        </p:nvSpPr>
        <p:spPr>
          <a:xfrm flipV="1">
            <a:off x="3719520" y="980640"/>
            <a:ext cx="8168400" cy="21240"/>
          </a:xfrm>
          <a:prstGeom prst="line">
            <a:avLst/>
          </a:prstGeom>
          <a:ln w="12700">
            <a:solidFill>
              <a:srgbClr val="808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9" name="TextBox 8"/>
          <p:cNvSpPr/>
          <p:nvPr/>
        </p:nvSpPr>
        <p:spPr>
          <a:xfrm>
            <a:off x="1177200" y="821520"/>
            <a:ext cx="2791440" cy="306323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b="0" strike="noStrike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6. </a:t>
            </a:r>
            <a:r>
              <a:rPr lang="ko-KR" altLang="en-US" sz="1400" b="0" strike="noStrike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사고 방지</a:t>
            </a:r>
            <a:endParaRPr lang="en-US" sz="1400" b="0" strike="noStrike" spc="-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0" name="TextBox 3"/>
          <p:cNvSpPr/>
          <p:nvPr/>
        </p:nvSpPr>
        <p:spPr>
          <a:xfrm>
            <a:off x="255960" y="198000"/>
            <a:ext cx="1159200" cy="706432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1" strike="noStrike" spc="-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 </a:t>
            </a:r>
            <a:endParaRPr lang="en-US" sz="4000" b="0" strike="noStrike" spc="-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1" name="TextBox 10"/>
          <p:cNvSpPr/>
          <p:nvPr/>
        </p:nvSpPr>
        <p:spPr>
          <a:xfrm>
            <a:off x="1179000" y="313200"/>
            <a:ext cx="2860696" cy="460211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ko-KR" sz="2400" b="0" strike="noStrike" spc="-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수행 결과</a:t>
            </a:r>
            <a:endParaRPr lang="en-US" sz="2400" b="0" strike="noStrike" spc="-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93EF12B-11EC-7A05-C682-22623F6139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344" y="2062579"/>
            <a:ext cx="5569527" cy="311452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0CF1C2B-6B6A-2998-71D0-A66FBCB1D0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5445" y="2067801"/>
            <a:ext cx="5550016" cy="3109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1290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F5DF4D"/>
            </a:gs>
            <a:gs pos="100000">
              <a:srgbClr val="F6E25F">
                <a:alpha val="70196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직사각형 7"/>
          <p:cNvSpPr/>
          <p:nvPr/>
        </p:nvSpPr>
        <p:spPr>
          <a:xfrm>
            <a:off x="218880" y="200160"/>
            <a:ext cx="11736000" cy="6407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4" name="TextBox 3"/>
          <p:cNvSpPr/>
          <p:nvPr/>
        </p:nvSpPr>
        <p:spPr>
          <a:xfrm>
            <a:off x="255960" y="198000"/>
            <a:ext cx="1159200" cy="706432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1" strike="noStrike" spc="-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 </a:t>
            </a:r>
            <a:endParaRPr lang="en-US" sz="4000" b="0" strike="noStrike" spc="-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5" name="직선 연결선 10"/>
          <p:cNvSpPr/>
          <p:nvPr/>
        </p:nvSpPr>
        <p:spPr>
          <a:xfrm>
            <a:off x="3935520" y="790200"/>
            <a:ext cx="7952400" cy="360"/>
          </a:xfrm>
          <a:prstGeom prst="line">
            <a:avLst/>
          </a:prstGeom>
          <a:ln w="12700">
            <a:solidFill>
              <a:srgbClr val="808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6" name="TextBox 13"/>
          <p:cNvSpPr/>
          <p:nvPr/>
        </p:nvSpPr>
        <p:spPr>
          <a:xfrm>
            <a:off x="1175400" y="313200"/>
            <a:ext cx="2136524" cy="460211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ko-KR" sz="2400" b="0" strike="noStrike" spc="-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개요</a:t>
            </a:r>
            <a:endParaRPr lang="en-US" sz="2400" b="0" strike="noStrike" spc="-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7" name="직사각형 4"/>
          <p:cNvSpPr/>
          <p:nvPr/>
        </p:nvSpPr>
        <p:spPr>
          <a:xfrm>
            <a:off x="2232120" y="1080000"/>
            <a:ext cx="7727760" cy="5213884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3B3838"/>
              </a:buClr>
              <a:buFont typeface="Wingdings" pitchFamily="2" charset="2"/>
              <a:buChar char="§"/>
              <a:tabLst>
                <a:tab pos="408240" algn="l"/>
              </a:tabLst>
            </a:pPr>
            <a:r>
              <a:rPr lang="ko-KR" sz="2000" b="1" strike="noStrike" spc="-15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주제</a:t>
            </a:r>
            <a:br>
              <a:rPr lang="en-US" altLang="ko-KR" sz="2000" b="1" strike="noStrike" spc="-15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1600" strike="noStrike" spc="-15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공사 현장의 비계 전도 추락 사고를 체험해볼 수 있다</a:t>
            </a:r>
            <a:r>
              <a:rPr lang="en-US" altLang="ko-KR" sz="1600" strike="noStrike" spc="-15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br>
              <a:rPr lang="en-US" altLang="ko-KR" sz="1600" strike="noStrike" spc="-15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endParaRPr lang="en-US" sz="2000" b="0" strike="noStrike" spc="-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§"/>
              <a:tabLst>
                <a:tab pos="408240" algn="l"/>
              </a:tabLst>
            </a:pPr>
            <a:r>
              <a:rPr lang="ko-KR" sz="2000" b="1" strike="noStrike" spc="-15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개요</a:t>
            </a:r>
            <a:br>
              <a:rPr lang="en-US" altLang="ko-KR" sz="2000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1600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공사 현장 </a:t>
            </a:r>
            <a:r>
              <a:rPr lang="ko-KR" altLang="en-US" sz="1600" b="0" strike="noStrike" spc="-15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안전 사고를 가상 공간에서 체험해 봄으로써 </a:t>
            </a:r>
            <a:r>
              <a:rPr lang="ko-KR" altLang="en-US" sz="1600" spc="-15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작업자에게</a:t>
            </a:r>
            <a:r>
              <a:rPr lang="ko-KR" altLang="en-US" sz="1600" b="0" strike="noStrike" spc="-15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위험성을 인지 시키고 안전장구의 사용을 독려할 수 있다</a:t>
            </a:r>
            <a:r>
              <a:rPr lang="en-US" altLang="ko-KR" sz="1600" b="0" strike="noStrike" spc="-15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br>
              <a:rPr lang="en-US" altLang="ko-KR" sz="1600" spc="-15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br>
              <a:rPr lang="en-US" sz="1600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sz="1600" b="0" strike="noStrike" spc="-15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실무 프로젝트에서 요구되는 </a:t>
            </a:r>
            <a:r>
              <a:rPr lang="en-US" sz="1600" b="0" strike="noStrike" spc="-15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3D </a:t>
            </a:r>
            <a:r>
              <a:rPr lang="ko-KR" sz="1600" b="0" strike="noStrike" spc="-15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모델링 및 </a:t>
            </a:r>
            <a:r>
              <a:rPr lang="en-US" altLang="ko-KR" sz="1600" spc="-15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Unity VR</a:t>
            </a:r>
            <a:r>
              <a:rPr lang="ko-KR" sz="1600" b="0" strike="noStrike" spc="-15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구현 프로젝트</a:t>
            </a:r>
            <a:r>
              <a:rPr lang="ko-KR" altLang="en-US" sz="1600" b="0" strike="noStrike" spc="-15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</a:t>
            </a:r>
            <a:r>
              <a:rPr lang="ko-KR" sz="1600" b="0" strike="noStrike" spc="-15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진행</a:t>
            </a:r>
            <a:r>
              <a:rPr lang="ko-KR" altLang="en-US" sz="1600" spc="-15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sz="1600" b="0" strike="noStrike" spc="-15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함으로써 포트폴리오 및 취업지원 등에 활용하도록 한다</a:t>
            </a:r>
            <a:r>
              <a:rPr lang="en-US" sz="1600" b="0" strike="noStrike" spc="-15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sz="1600" b="0" strike="noStrike" spc="-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  <a:tabLst>
                <a:tab pos="408240" algn="l"/>
              </a:tabLst>
            </a:pPr>
            <a:endParaRPr lang="en-US" sz="1600" b="0" strike="noStrike" spc="-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  <a:tabLst>
                <a:tab pos="408240" algn="l"/>
              </a:tabLst>
            </a:pPr>
            <a:r>
              <a:rPr lang="ko-KR" sz="2000" b="1" strike="noStrike" spc="-15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활용</a:t>
            </a:r>
            <a:r>
              <a:rPr lang="en-US" altLang="ko-KR" sz="2000" b="1" strike="noStrike" spc="-15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sz="2000" b="1" strike="noStrike" spc="-15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장비</a:t>
            </a:r>
            <a:br>
              <a:rPr lang="en-US" altLang="ko-KR" sz="2000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600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H/W : </a:t>
            </a:r>
            <a:r>
              <a:rPr lang="en-US" sz="1600" b="0" strike="noStrike" spc="-15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Dell Inspiron 11</a:t>
            </a:r>
            <a:r>
              <a:rPr lang="en-US" sz="1600" spc="-151" baseline="140000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sz="1600" b="0" strike="noStrike" spc="-15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Gen i7 2.50Hz, Oculus Quest2</a:t>
            </a:r>
            <a:br>
              <a:rPr lang="en-US" sz="1600" b="0" strike="noStrike" spc="-15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sz="1600" b="0" strike="noStrike" spc="-15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S/W : </a:t>
            </a:r>
            <a:r>
              <a:rPr lang="en-US" altLang="ko-KR" sz="1600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Unity</a:t>
            </a:r>
            <a:r>
              <a:rPr lang="en-US" altLang="ko-KR" sz="1600" b="0" strike="noStrike" spc="-15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(2021.3.0f1 LTS),  3DS Max 2022</a:t>
            </a:r>
            <a:endParaRPr lang="en-US" sz="1600" b="0" strike="noStrike" spc="-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F5DF4D"/>
            </a:gs>
            <a:gs pos="100000">
              <a:srgbClr val="F6E25F">
                <a:alpha val="70196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직사각형 2"/>
          <p:cNvSpPr/>
          <p:nvPr/>
        </p:nvSpPr>
        <p:spPr>
          <a:xfrm>
            <a:off x="228000" y="296758"/>
            <a:ext cx="11736000" cy="6407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</a:t>
            </a:r>
            <a:endParaRPr lang="en-US" sz="1800" b="0" strike="noStrike" spc="-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0" name="TextBox 27"/>
          <p:cNvSpPr/>
          <p:nvPr/>
        </p:nvSpPr>
        <p:spPr>
          <a:xfrm>
            <a:off x="255960" y="198000"/>
            <a:ext cx="1159200" cy="706432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1" strike="noStrike" spc="-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 </a:t>
            </a:r>
            <a:endParaRPr lang="en-US" sz="4000" b="0" strike="noStrike" spc="-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1" name="직선 연결선 1"/>
          <p:cNvSpPr/>
          <p:nvPr/>
        </p:nvSpPr>
        <p:spPr>
          <a:xfrm>
            <a:off x="3935520" y="790200"/>
            <a:ext cx="7952400" cy="360"/>
          </a:xfrm>
          <a:prstGeom prst="line">
            <a:avLst/>
          </a:prstGeom>
          <a:ln w="12700">
            <a:solidFill>
              <a:srgbClr val="808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2" name="TextBox 29"/>
          <p:cNvSpPr/>
          <p:nvPr/>
        </p:nvSpPr>
        <p:spPr>
          <a:xfrm>
            <a:off x="1175400" y="313200"/>
            <a:ext cx="2136524" cy="460211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ko-KR" sz="2400" b="0" strike="noStrike" spc="-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개요</a:t>
            </a:r>
            <a:endParaRPr lang="en-US" sz="2400" b="0" strike="noStrike" spc="-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3" name="직사각형 15"/>
          <p:cNvSpPr/>
          <p:nvPr/>
        </p:nvSpPr>
        <p:spPr>
          <a:xfrm>
            <a:off x="541080" y="1140840"/>
            <a:ext cx="2824312" cy="398655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Clr>
                <a:srgbClr val="3B3838"/>
              </a:buClr>
            </a:pPr>
            <a:r>
              <a:rPr lang="ko-KR" sz="2000" b="1" strike="noStrike" spc="-15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</a:t>
            </a:r>
            <a:r>
              <a:rPr lang="ko-KR" altLang="en-US" sz="2000" b="1" strike="noStrike" spc="-15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제작 방식</a:t>
            </a:r>
            <a:endParaRPr lang="en-US" sz="2000" b="0" strike="noStrike" spc="-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26" name="Picture 2" descr="3ds-max-icon">
            <a:extLst>
              <a:ext uri="{FF2B5EF4-FFF2-40B4-BE49-F238E27FC236}">
                <a16:creationId xmlns:a16="http://schemas.microsoft.com/office/drawing/2014/main" id="{EEA8973F-5BA5-8541-8740-6A9908353C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309" y="2679971"/>
            <a:ext cx="1272459" cy="1272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7" name="직사각형 116"/>
          <p:cNvSpPr/>
          <p:nvPr/>
        </p:nvSpPr>
        <p:spPr>
          <a:xfrm>
            <a:off x="233221" y="4118479"/>
            <a:ext cx="2086632" cy="696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</a:pPr>
            <a:r>
              <a:rPr lang="ko-KR" altLang="en-US" sz="1800" b="0" strike="noStrike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모델링 </a:t>
            </a:r>
            <a:r>
              <a:rPr lang="ko-KR" altLang="en-US" sz="1800" b="0" strike="noStrike" spc="-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에셋</a:t>
            </a:r>
            <a:r>
              <a:rPr lang="en-US" sz="1800" b="0" strike="noStrike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sz="1800" b="0" strike="noStrike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제작</a:t>
            </a:r>
            <a:endParaRPr lang="en-US" sz="1800" b="0" strike="noStrike" spc="-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1" name="타원 120"/>
          <p:cNvSpPr/>
          <p:nvPr/>
        </p:nvSpPr>
        <p:spPr>
          <a:xfrm>
            <a:off x="6789937" y="2853240"/>
            <a:ext cx="1842102" cy="995760"/>
          </a:xfrm>
          <a:prstGeom prst="ellipse">
            <a:avLst/>
          </a:prstGeom>
          <a:noFill/>
          <a:ln w="36000">
            <a:solidFill>
              <a:srgbClr val="000000"/>
            </a:solidFill>
            <a:prstDash val="sysDot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8000" tIns="63000" rIns="108000" bIns="63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600" spc="-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VR Interaction</a:t>
            </a:r>
            <a:r>
              <a:rPr lang="ko-KR" altLang="en-US" sz="1600" spc="-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spc="-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Toolkit</a:t>
            </a:r>
            <a:endParaRPr lang="en-US" sz="1600" b="0" strike="noStrike" spc="-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28" name="Picture 4" descr="Photo Image">
            <a:extLst>
              <a:ext uri="{FF2B5EF4-FFF2-40B4-BE49-F238E27FC236}">
                <a16:creationId xmlns:a16="http://schemas.microsoft.com/office/drawing/2014/main" id="{0667217E-CF65-C749-891F-6D04E89604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1871" y="2695894"/>
            <a:ext cx="2342963" cy="1244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A70A171F-BE32-6142-AB65-ABB75A39D2EE}"/>
              </a:ext>
            </a:extLst>
          </p:cNvPr>
          <p:cNvSpPr/>
          <p:nvPr/>
        </p:nvSpPr>
        <p:spPr>
          <a:xfrm>
            <a:off x="3310037" y="4118479"/>
            <a:ext cx="2086632" cy="696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altLang="ko-KR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Unity</a:t>
            </a:r>
            <a:r>
              <a:rPr lang="ko-KR" altLang="en-US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프로젝트</a:t>
            </a:r>
            <a:endParaRPr lang="en-US" altLang="ko-KR" spc="-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>
              <a:lnSpc>
                <a:spcPct val="100000"/>
              </a:lnSpc>
            </a:pPr>
            <a:r>
              <a:rPr lang="ko-KR" altLang="en-US" spc="-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에셋</a:t>
            </a:r>
            <a:r>
              <a:rPr lang="ko-KR" altLang="en-US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추가</a:t>
            </a:r>
            <a:endParaRPr lang="en-US" sz="1800" b="0" strike="noStrike" spc="-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3E596D6-678A-9943-97BB-F87D6582B238}"/>
              </a:ext>
            </a:extLst>
          </p:cNvPr>
          <p:cNvSpPr txBox="1"/>
          <p:nvPr/>
        </p:nvSpPr>
        <p:spPr>
          <a:xfrm>
            <a:off x="1986917" y="2748484"/>
            <a:ext cx="141045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0" strike="noStrike" spc="-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FBX</a:t>
            </a:r>
            <a:r>
              <a:rPr lang="ko-KR" altLang="en-US" sz="1400" b="0" strike="noStrike" spc="-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파일</a:t>
            </a:r>
            <a:r>
              <a:rPr lang="en-US" altLang="ko-Kore-KR" sz="1400" b="0" strike="noStrike" spc="-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spc="-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추출</a:t>
            </a:r>
            <a:endParaRPr lang="ko-Kore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8" name="자유형 117"/>
          <p:cNvSpPr/>
          <p:nvPr/>
        </p:nvSpPr>
        <p:spPr>
          <a:xfrm>
            <a:off x="2118287" y="3094647"/>
            <a:ext cx="1037279" cy="421020"/>
          </a:xfrm>
          <a:custGeom>
            <a:avLst/>
            <a:gdLst/>
            <a:ahLst/>
            <a:cxnLst/>
            <a:rect l="l" t="t" r="r" b="b"/>
            <a:pathLst>
              <a:path w="4001" h="1502">
                <a:moveTo>
                  <a:pt x="0" y="375"/>
                </a:moveTo>
                <a:lnTo>
                  <a:pt x="3000" y="375"/>
                </a:lnTo>
                <a:lnTo>
                  <a:pt x="3000" y="0"/>
                </a:lnTo>
                <a:lnTo>
                  <a:pt x="4000" y="750"/>
                </a:lnTo>
                <a:lnTo>
                  <a:pt x="3000" y="1501"/>
                </a:lnTo>
                <a:lnTo>
                  <a:pt x="3000" y="1125"/>
                </a:lnTo>
                <a:lnTo>
                  <a:pt x="0" y="1125"/>
                </a:lnTo>
                <a:lnTo>
                  <a:pt x="0" y="375"/>
                </a:lnTo>
              </a:path>
            </a:pathLst>
          </a:custGeom>
          <a:solidFill>
            <a:srgbClr val="729FCF"/>
          </a:solidFill>
          <a:ln w="0">
            <a:solidFill>
              <a:srgbClr val="FF0000"/>
            </a:solidFill>
            <a:prstDash val="sysDot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0" name="자유형 29">
            <a:extLst>
              <a:ext uri="{FF2B5EF4-FFF2-40B4-BE49-F238E27FC236}">
                <a16:creationId xmlns:a16="http://schemas.microsoft.com/office/drawing/2014/main" id="{A0875C66-7CBB-6542-BD68-A7CAAC96C1ED}"/>
              </a:ext>
            </a:extLst>
          </p:cNvPr>
          <p:cNvSpPr/>
          <p:nvPr/>
        </p:nvSpPr>
        <p:spPr>
          <a:xfrm>
            <a:off x="5450066" y="3094647"/>
            <a:ext cx="1037279" cy="421020"/>
          </a:xfrm>
          <a:custGeom>
            <a:avLst/>
            <a:gdLst/>
            <a:ahLst/>
            <a:cxnLst/>
            <a:rect l="l" t="t" r="r" b="b"/>
            <a:pathLst>
              <a:path w="4001" h="1502">
                <a:moveTo>
                  <a:pt x="0" y="375"/>
                </a:moveTo>
                <a:lnTo>
                  <a:pt x="3000" y="375"/>
                </a:lnTo>
                <a:lnTo>
                  <a:pt x="3000" y="0"/>
                </a:lnTo>
                <a:lnTo>
                  <a:pt x="4000" y="750"/>
                </a:lnTo>
                <a:lnTo>
                  <a:pt x="3000" y="1501"/>
                </a:lnTo>
                <a:lnTo>
                  <a:pt x="3000" y="1125"/>
                </a:lnTo>
                <a:lnTo>
                  <a:pt x="0" y="1125"/>
                </a:lnTo>
                <a:lnTo>
                  <a:pt x="0" y="375"/>
                </a:lnTo>
              </a:path>
            </a:pathLst>
          </a:custGeom>
          <a:solidFill>
            <a:srgbClr val="729FCF"/>
          </a:solidFill>
          <a:ln w="0">
            <a:solidFill>
              <a:srgbClr val="FF0000"/>
            </a:solidFill>
            <a:prstDash val="sysDot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5F4D0474-1C18-CD42-A789-E65A41E259A0}"/>
              </a:ext>
            </a:extLst>
          </p:cNvPr>
          <p:cNvSpPr/>
          <p:nvPr/>
        </p:nvSpPr>
        <p:spPr>
          <a:xfrm>
            <a:off x="10037438" y="2847830"/>
            <a:ext cx="1842102" cy="995760"/>
          </a:xfrm>
          <a:prstGeom prst="ellipse">
            <a:avLst/>
          </a:prstGeom>
          <a:noFill/>
          <a:ln w="36000">
            <a:solidFill>
              <a:srgbClr val="000000"/>
            </a:solidFill>
            <a:prstDash val="sysDot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8000" tIns="63000" rIns="108000" bIns="63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600" spc="-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Oculus Quest 2</a:t>
            </a:r>
            <a:endParaRPr lang="en-US" sz="1600" b="0" strike="noStrike" spc="-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1F93A1B-1181-954E-AF78-C5B985BB6FE2}"/>
              </a:ext>
            </a:extLst>
          </p:cNvPr>
          <p:cNvSpPr/>
          <p:nvPr/>
        </p:nvSpPr>
        <p:spPr>
          <a:xfrm>
            <a:off x="7103924" y="4721144"/>
            <a:ext cx="4219900" cy="1190536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Unity </a:t>
            </a:r>
            <a:r>
              <a:rPr lang="ko-KR" altLang="en-US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제공 </a:t>
            </a:r>
            <a:r>
              <a:rPr lang="en-US" altLang="ko-KR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VR</a:t>
            </a:r>
            <a:r>
              <a:rPr lang="ko-KR" altLang="en-US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SDK</a:t>
            </a:r>
            <a:r>
              <a:rPr lang="ko-KR" altLang="en-US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활용</a:t>
            </a:r>
            <a:r>
              <a:rPr lang="en-US" altLang="ko-KR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</a:p>
          <a:p>
            <a:pPr algn="ctr"/>
            <a:r>
              <a:rPr lang="en-US" altLang="ko-KR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Meta</a:t>
            </a:r>
            <a:r>
              <a:rPr lang="ko-KR" altLang="en-US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</a:t>
            </a:r>
            <a:r>
              <a:rPr lang="en-US" altLang="ko-KR" sz="1800" spc="-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Oculus Quest 2 </a:t>
            </a:r>
            <a:r>
              <a:rPr lang="ko-KR" altLang="en-US" sz="1800" spc="-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기기를 기반으로 구동되도록 제작</a:t>
            </a:r>
            <a:endParaRPr lang="en-US" altLang="ko-KR" sz="1800" b="0" strike="noStrike" spc="-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자유형 29">
            <a:extLst>
              <a:ext uri="{FF2B5EF4-FFF2-40B4-BE49-F238E27FC236}">
                <a16:creationId xmlns:a16="http://schemas.microsoft.com/office/drawing/2014/main" id="{36C69C55-AF03-F6C1-238E-2BA72D3B0E6D}"/>
              </a:ext>
            </a:extLst>
          </p:cNvPr>
          <p:cNvSpPr/>
          <p:nvPr/>
        </p:nvSpPr>
        <p:spPr>
          <a:xfrm>
            <a:off x="8824197" y="3129566"/>
            <a:ext cx="1037279" cy="421020"/>
          </a:xfrm>
          <a:custGeom>
            <a:avLst/>
            <a:gdLst/>
            <a:ahLst/>
            <a:cxnLst/>
            <a:rect l="l" t="t" r="r" b="b"/>
            <a:pathLst>
              <a:path w="4001" h="1502">
                <a:moveTo>
                  <a:pt x="0" y="375"/>
                </a:moveTo>
                <a:lnTo>
                  <a:pt x="3000" y="375"/>
                </a:lnTo>
                <a:lnTo>
                  <a:pt x="3000" y="0"/>
                </a:lnTo>
                <a:lnTo>
                  <a:pt x="4000" y="750"/>
                </a:lnTo>
                <a:lnTo>
                  <a:pt x="3000" y="1501"/>
                </a:lnTo>
                <a:lnTo>
                  <a:pt x="3000" y="1125"/>
                </a:lnTo>
                <a:lnTo>
                  <a:pt x="0" y="1125"/>
                </a:lnTo>
                <a:lnTo>
                  <a:pt x="0" y="375"/>
                </a:lnTo>
              </a:path>
            </a:pathLst>
          </a:custGeom>
          <a:solidFill>
            <a:srgbClr val="729FCF"/>
          </a:solidFill>
          <a:ln w="0">
            <a:solidFill>
              <a:srgbClr val="FF0000"/>
            </a:solidFill>
            <a:prstDash val="sysDot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14089700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F5DF4D"/>
            </a:gs>
            <a:gs pos="100000">
              <a:srgbClr val="F6E25F">
                <a:alpha val="70196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직사각형 7"/>
          <p:cNvSpPr/>
          <p:nvPr/>
        </p:nvSpPr>
        <p:spPr>
          <a:xfrm>
            <a:off x="218880" y="200160"/>
            <a:ext cx="11736000" cy="6407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2" name="TextBox 3"/>
          <p:cNvSpPr/>
          <p:nvPr/>
        </p:nvSpPr>
        <p:spPr>
          <a:xfrm>
            <a:off x="255960" y="198000"/>
            <a:ext cx="1159200" cy="706432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1" strike="noStrike" spc="-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 </a:t>
            </a:r>
            <a:endParaRPr lang="en-US" sz="4000" b="0" strike="noStrike" spc="-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3" name="TextBox 35"/>
          <p:cNvSpPr/>
          <p:nvPr/>
        </p:nvSpPr>
        <p:spPr>
          <a:xfrm>
            <a:off x="1185120" y="313200"/>
            <a:ext cx="4001393" cy="460211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ko-KR" sz="2400" b="0" strike="noStrike" spc="-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수행 절차 및 방법</a:t>
            </a:r>
            <a:endParaRPr lang="en-US" sz="2400" b="0" strike="noStrike" spc="-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9304B18A-D880-F118-2A41-B64D779BFF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3100864"/>
              </p:ext>
            </p:extLst>
          </p:nvPr>
        </p:nvGraphicFramePr>
        <p:xfrm>
          <a:off x="600486" y="1636087"/>
          <a:ext cx="10972788" cy="4734432"/>
        </p:xfrm>
        <a:graphic>
          <a:graphicData uri="http://schemas.openxmlformats.org/drawingml/2006/table">
            <a:tbl>
              <a:tblPr/>
              <a:tblGrid>
                <a:gridCol w="1286131">
                  <a:extLst>
                    <a:ext uri="{9D8B030D-6E8A-4147-A177-3AD203B41FA5}">
                      <a16:colId xmlns:a16="http://schemas.microsoft.com/office/drawing/2014/main" val="95693547"/>
                    </a:ext>
                  </a:extLst>
                </a:gridCol>
                <a:gridCol w="2067578">
                  <a:extLst>
                    <a:ext uri="{9D8B030D-6E8A-4147-A177-3AD203B41FA5}">
                      <a16:colId xmlns:a16="http://schemas.microsoft.com/office/drawing/2014/main" val="3529602146"/>
                    </a:ext>
                  </a:extLst>
                </a:gridCol>
                <a:gridCol w="195361">
                  <a:extLst>
                    <a:ext uri="{9D8B030D-6E8A-4147-A177-3AD203B41FA5}">
                      <a16:colId xmlns:a16="http://schemas.microsoft.com/office/drawing/2014/main" val="3989957080"/>
                    </a:ext>
                  </a:extLst>
                </a:gridCol>
                <a:gridCol w="195361">
                  <a:extLst>
                    <a:ext uri="{9D8B030D-6E8A-4147-A177-3AD203B41FA5}">
                      <a16:colId xmlns:a16="http://schemas.microsoft.com/office/drawing/2014/main" val="3444540363"/>
                    </a:ext>
                  </a:extLst>
                </a:gridCol>
                <a:gridCol w="195361">
                  <a:extLst>
                    <a:ext uri="{9D8B030D-6E8A-4147-A177-3AD203B41FA5}">
                      <a16:colId xmlns:a16="http://schemas.microsoft.com/office/drawing/2014/main" val="2399533592"/>
                    </a:ext>
                  </a:extLst>
                </a:gridCol>
                <a:gridCol w="195361">
                  <a:extLst>
                    <a:ext uri="{9D8B030D-6E8A-4147-A177-3AD203B41FA5}">
                      <a16:colId xmlns:a16="http://schemas.microsoft.com/office/drawing/2014/main" val="1405945944"/>
                    </a:ext>
                  </a:extLst>
                </a:gridCol>
                <a:gridCol w="195361">
                  <a:extLst>
                    <a:ext uri="{9D8B030D-6E8A-4147-A177-3AD203B41FA5}">
                      <a16:colId xmlns:a16="http://schemas.microsoft.com/office/drawing/2014/main" val="1297173557"/>
                    </a:ext>
                  </a:extLst>
                </a:gridCol>
                <a:gridCol w="195361">
                  <a:extLst>
                    <a:ext uri="{9D8B030D-6E8A-4147-A177-3AD203B41FA5}">
                      <a16:colId xmlns:a16="http://schemas.microsoft.com/office/drawing/2014/main" val="201340336"/>
                    </a:ext>
                  </a:extLst>
                </a:gridCol>
                <a:gridCol w="195361">
                  <a:extLst>
                    <a:ext uri="{9D8B030D-6E8A-4147-A177-3AD203B41FA5}">
                      <a16:colId xmlns:a16="http://schemas.microsoft.com/office/drawing/2014/main" val="438332829"/>
                    </a:ext>
                  </a:extLst>
                </a:gridCol>
                <a:gridCol w="195361">
                  <a:extLst>
                    <a:ext uri="{9D8B030D-6E8A-4147-A177-3AD203B41FA5}">
                      <a16:colId xmlns:a16="http://schemas.microsoft.com/office/drawing/2014/main" val="3833131408"/>
                    </a:ext>
                  </a:extLst>
                </a:gridCol>
                <a:gridCol w="195361">
                  <a:extLst>
                    <a:ext uri="{9D8B030D-6E8A-4147-A177-3AD203B41FA5}">
                      <a16:colId xmlns:a16="http://schemas.microsoft.com/office/drawing/2014/main" val="323452464"/>
                    </a:ext>
                  </a:extLst>
                </a:gridCol>
                <a:gridCol w="195361">
                  <a:extLst>
                    <a:ext uri="{9D8B030D-6E8A-4147-A177-3AD203B41FA5}">
                      <a16:colId xmlns:a16="http://schemas.microsoft.com/office/drawing/2014/main" val="3708231820"/>
                    </a:ext>
                  </a:extLst>
                </a:gridCol>
                <a:gridCol w="195361">
                  <a:extLst>
                    <a:ext uri="{9D8B030D-6E8A-4147-A177-3AD203B41FA5}">
                      <a16:colId xmlns:a16="http://schemas.microsoft.com/office/drawing/2014/main" val="3856033576"/>
                    </a:ext>
                  </a:extLst>
                </a:gridCol>
                <a:gridCol w="195361">
                  <a:extLst>
                    <a:ext uri="{9D8B030D-6E8A-4147-A177-3AD203B41FA5}">
                      <a16:colId xmlns:a16="http://schemas.microsoft.com/office/drawing/2014/main" val="81278193"/>
                    </a:ext>
                  </a:extLst>
                </a:gridCol>
                <a:gridCol w="195361">
                  <a:extLst>
                    <a:ext uri="{9D8B030D-6E8A-4147-A177-3AD203B41FA5}">
                      <a16:colId xmlns:a16="http://schemas.microsoft.com/office/drawing/2014/main" val="197262741"/>
                    </a:ext>
                  </a:extLst>
                </a:gridCol>
                <a:gridCol w="195361">
                  <a:extLst>
                    <a:ext uri="{9D8B030D-6E8A-4147-A177-3AD203B41FA5}">
                      <a16:colId xmlns:a16="http://schemas.microsoft.com/office/drawing/2014/main" val="806051082"/>
                    </a:ext>
                  </a:extLst>
                </a:gridCol>
                <a:gridCol w="195361">
                  <a:extLst>
                    <a:ext uri="{9D8B030D-6E8A-4147-A177-3AD203B41FA5}">
                      <a16:colId xmlns:a16="http://schemas.microsoft.com/office/drawing/2014/main" val="4043239497"/>
                    </a:ext>
                  </a:extLst>
                </a:gridCol>
                <a:gridCol w="195361">
                  <a:extLst>
                    <a:ext uri="{9D8B030D-6E8A-4147-A177-3AD203B41FA5}">
                      <a16:colId xmlns:a16="http://schemas.microsoft.com/office/drawing/2014/main" val="608771552"/>
                    </a:ext>
                  </a:extLst>
                </a:gridCol>
                <a:gridCol w="195361">
                  <a:extLst>
                    <a:ext uri="{9D8B030D-6E8A-4147-A177-3AD203B41FA5}">
                      <a16:colId xmlns:a16="http://schemas.microsoft.com/office/drawing/2014/main" val="3791425030"/>
                    </a:ext>
                  </a:extLst>
                </a:gridCol>
                <a:gridCol w="195361">
                  <a:extLst>
                    <a:ext uri="{9D8B030D-6E8A-4147-A177-3AD203B41FA5}">
                      <a16:colId xmlns:a16="http://schemas.microsoft.com/office/drawing/2014/main" val="4206450123"/>
                    </a:ext>
                  </a:extLst>
                </a:gridCol>
                <a:gridCol w="195361">
                  <a:extLst>
                    <a:ext uri="{9D8B030D-6E8A-4147-A177-3AD203B41FA5}">
                      <a16:colId xmlns:a16="http://schemas.microsoft.com/office/drawing/2014/main" val="1820651167"/>
                    </a:ext>
                  </a:extLst>
                </a:gridCol>
                <a:gridCol w="195361">
                  <a:extLst>
                    <a:ext uri="{9D8B030D-6E8A-4147-A177-3AD203B41FA5}">
                      <a16:colId xmlns:a16="http://schemas.microsoft.com/office/drawing/2014/main" val="3711363760"/>
                    </a:ext>
                  </a:extLst>
                </a:gridCol>
                <a:gridCol w="195361">
                  <a:extLst>
                    <a:ext uri="{9D8B030D-6E8A-4147-A177-3AD203B41FA5}">
                      <a16:colId xmlns:a16="http://schemas.microsoft.com/office/drawing/2014/main" val="3303664872"/>
                    </a:ext>
                  </a:extLst>
                </a:gridCol>
                <a:gridCol w="195361">
                  <a:extLst>
                    <a:ext uri="{9D8B030D-6E8A-4147-A177-3AD203B41FA5}">
                      <a16:colId xmlns:a16="http://schemas.microsoft.com/office/drawing/2014/main" val="2854805547"/>
                    </a:ext>
                  </a:extLst>
                </a:gridCol>
                <a:gridCol w="195361">
                  <a:extLst>
                    <a:ext uri="{9D8B030D-6E8A-4147-A177-3AD203B41FA5}">
                      <a16:colId xmlns:a16="http://schemas.microsoft.com/office/drawing/2014/main" val="2371400529"/>
                    </a:ext>
                  </a:extLst>
                </a:gridCol>
                <a:gridCol w="195361">
                  <a:extLst>
                    <a:ext uri="{9D8B030D-6E8A-4147-A177-3AD203B41FA5}">
                      <a16:colId xmlns:a16="http://schemas.microsoft.com/office/drawing/2014/main" val="3039974534"/>
                    </a:ext>
                  </a:extLst>
                </a:gridCol>
                <a:gridCol w="195361">
                  <a:extLst>
                    <a:ext uri="{9D8B030D-6E8A-4147-A177-3AD203B41FA5}">
                      <a16:colId xmlns:a16="http://schemas.microsoft.com/office/drawing/2014/main" val="218934898"/>
                    </a:ext>
                  </a:extLst>
                </a:gridCol>
                <a:gridCol w="195361">
                  <a:extLst>
                    <a:ext uri="{9D8B030D-6E8A-4147-A177-3AD203B41FA5}">
                      <a16:colId xmlns:a16="http://schemas.microsoft.com/office/drawing/2014/main" val="1240892550"/>
                    </a:ext>
                  </a:extLst>
                </a:gridCol>
                <a:gridCol w="195361">
                  <a:extLst>
                    <a:ext uri="{9D8B030D-6E8A-4147-A177-3AD203B41FA5}">
                      <a16:colId xmlns:a16="http://schemas.microsoft.com/office/drawing/2014/main" val="3187114619"/>
                    </a:ext>
                  </a:extLst>
                </a:gridCol>
                <a:gridCol w="195361">
                  <a:extLst>
                    <a:ext uri="{9D8B030D-6E8A-4147-A177-3AD203B41FA5}">
                      <a16:colId xmlns:a16="http://schemas.microsoft.com/office/drawing/2014/main" val="871588975"/>
                    </a:ext>
                  </a:extLst>
                </a:gridCol>
                <a:gridCol w="195361">
                  <a:extLst>
                    <a:ext uri="{9D8B030D-6E8A-4147-A177-3AD203B41FA5}">
                      <a16:colId xmlns:a16="http://schemas.microsoft.com/office/drawing/2014/main" val="3564466684"/>
                    </a:ext>
                  </a:extLst>
                </a:gridCol>
                <a:gridCol w="195361">
                  <a:extLst>
                    <a:ext uri="{9D8B030D-6E8A-4147-A177-3AD203B41FA5}">
                      <a16:colId xmlns:a16="http://schemas.microsoft.com/office/drawing/2014/main" val="1435791373"/>
                    </a:ext>
                  </a:extLst>
                </a:gridCol>
                <a:gridCol w="195361">
                  <a:extLst>
                    <a:ext uri="{9D8B030D-6E8A-4147-A177-3AD203B41FA5}">
                      <a16:colId xmlns:a16="http://schemas.microsoft.com/office/drawing/2014/main" val="801231043"/>
                    </a:ext>
                  </a:extLst>
                </a:gridCol>
                <a:gridCol w="195361">
                  <a:extLst>
                    <a:ext uri="{9D8B030D-6E8A-4147-A177-3AD203B41FA5}">
                      <a16:colId xmlns:a16="http://schemas.microsoft.com/office/drawing/2014/main" val="2667810847"/>
                    </a:ext>
                  </a:extLst>
                </a:gridCol>
                <a:gridCol w="195361">
                  <a:extLst>
                    <a:ext uri="{9D8B030D-6E8A-4147-A177-3AD203B41FA5}">
                      <a16:colId xmlns:a16="http://schemas.microsoft.com/office/drawing/2014/main" val="3778667621"/>
                    </a:ext>
                  </a:extLst>
                </a:gridCol>
                <a:gridCol w="195361">
                  <a:extLst>
                    <a:ext uri="{9D8B030D-6E8A-4147-A177-3AD203B41FA5}">
                      <a16:colId xmlns:a16="http://schemas.microsoft.com/office/drawing/2014/main" val="1210294792"/>
                    </a:ext>
                  </a:extLst>
                </a:gridCol>
                <a:gridCol w="195361">
                  <a:extLst>
                    <a:ext uri="{9D8B030D-6E8A-4147-A177-3AD203B41FA5}">
                      <a16:colId xmlns:a16="http://schemas.microsoft.com/office/drawing/2014/main" val="2896951230"/>
                    </a:ext>
                  </a:extLst>
                </a:gridCol>
                <a:gridCol w="195361">
                  <a:extLst>
                    <a:ext uri="{9D8B030D-6E8A-4147-A177-3AD203B41FA5}">
                      <a16:colId xmlns:a16="http://schemas.microsoft.com/office/drawing/2014/main" val="3489693962"/>
                    </a:ext>
                  </a:extLst>
                </a:gridCol>
                <a:gridCol w="195361">
                  <a:extLst>
                    <a:ext uri="{9D8B030D-6E8A-4147-A177-3AD203B41FA5}">
                      <a16:colId xmlns:a16="http://schemas.microsoft.com/office/drawing/2014/main" val="3254692621"/>
                    </a:ext>
                  </a:extLst>
                </a:gridCol>
                <a:gridCol w="195361">
                  <a:extLst>
                    <a:ext uri="{9D8B030D-6E8A-4147-A177-3AD203B41FA5}">
                      <a16:colId xmlns:a16="http://schemas.microsoft.com/office/drawing/2014/main" val="1750135129"/>
                    </a:ext>
                  </a:extLst>
                </a:gridCol>
                <a:gridCol w="195361">
                  <a:extLst>
                    <a:ext uri="{9D8B030D-6E8A-4147-A177-3AD203B41FA5}">
                      <a16:colId xmlns:a16="http://schemas.microsoft.com/office/drawing/2014/main" val="3495728696"/>
                    </a:ext>
                  </a:extLst>
                </a:gridCol>
              </a:tblGrid>
              <a:tr h="454645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</a:p>
                  </a:txBody>
                  <a:tcPr marL="6042" marR="6042" marT="604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작업 내용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gridSpan="30"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Apr</a:t>
                      </a:r>
                    </a:p>
                  </a:txBody>
                  <a:tcPr marL="6042" marR="6042" marT="604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9"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May</a:t>
                      </a:r>
                    </a:p>
                  </a:txBody>
                  <a:tcPr marL="6042" marR="6042" marT="604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8038298"/>
                  </a:ext>
                </a:extLst>
              </a:tr>
              <a:tr h="29071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6042" marR="6042" marT="604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 dirty="0">
                          <a:solidFill>
                            <a:srgbClr val="4472C4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 dirty="0">
                          <a:solidFill>
                            <a:srgbClr val="4472C4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>
                          <a:solidFill>
                            <a:srgbClr val="4472C4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 dirty="0">
                          <a:solidFill>
                            <a:srgbClr val="4472C4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 dirty="0">
                          <a:solidFill>
                            <a:srgbClr val="4472C4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6042" marR="6042" marT="604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 dirty="0">
                          <a:solidFill>
                            <a:srgbClr val="4472C4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0449718"/>
                  </a:ext>
                </a:extLst>
              </a:tr>
              <a:tr h="44323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기획</a:t>
                      </a:r>
                    </a:p>
                  </a:txBody>
                  <a:tcPr marL="6042" marR="6042" marT="604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프로젝트 기획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5281404"/>
                  </a:ext>
                </a:extLst>
              </a:tr>
              <a:tr h="44323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알파 버전</a:t>
                      </a:r>
                    </a:p>
                  </a:txBody>
                  <a:tcPr marL="6042" marR="6042" marT="604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알파 버전 기능 구현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98887651"/>
                  </a:ext>
                </a:extLst>
              </a:tr>
              <a:tr h="443230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아트 </a:t>
                      </a:r>
                      <a:r>
                        <a:rPr lang="ko-KR" alt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에셋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42" marR="6042" marT="604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공사 현장 벽체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3486953"/>
                  </a:ext>
                </a:extLst>
              </a:tr>
              <a:tr h="44323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대형 구조물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1514480"/>
                  </a:ext>
                </a:extLst>
              </a:tr>
              <a:tr h="44323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인터렉션</a:t>
                      </a:r>
                      <a:r>
                        <a:rPr lang="ko-KR" alt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오브젝트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3939052"/>
                  </a:ext>
                </a:extLst>
              </a:tr>
              <a:tr h="443230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베타 버전</a:t>
                      </a:r>
                    </a:p>
                  </a:txBody>
                  <a:tcPr marL="6042" marR="6042" marT="604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버그 수정 및 기능 보완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14248400"/>
                  </a:ext>
                </a:extLst>
              </a:tr>
              <a:tr h="44323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 </a:t>
                      </a:r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이미지 추가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3212057"/>
                  </a:ext>
                </a:extLst>
              </a:tr>
              <a:tr h="44323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오디오 추가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63463164"/>
                  </a:ext>
                </a:extLst>
              </a:tr>
              <a:tr h="44323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프로젝트 정리</a:t>
                      </a:r>
                    </a:p>
                  </a:txBody>
                  <a:tcPr marL="6042" marR="6042" marT="604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보고서 작성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497B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497B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497B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1131071"/>
                  </a:ext>
                </a:extLst>
              </a:tr>
            </a:tbl>
          </a:graphicData>
        </a:graphic>
      </p:graphicFrame>
      <p:sp>
        <p:nvSpPr>
          <p:cNvPr id="9" name="TextBox 12">
            <a:extLst>
              <a:ext uri="{FF2B5EF4-FFF2-40B4-BE49-F238E27FC236}">
                <a16:creationId xmlns:a16="http://schemas.microsoft.com/office/drawing/2014/main" id="{AEA98E7F-1BB0-270B-E6F1-CCA4DBCD8C68}"/>
              </a:ext>
            </a:extLst>
          </p:cNvPr>
          <p:cNvSpPr/>
          <p:nvPr/>
        </p:nvSpPr>
        <p:spPr>
          <a:xfrm>
            <a:off x="1177200" y="821520"/>
            <a:ext cx="2791440" cy="306323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b="1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</a:t>
            </a:r>
            <a:r>
              <a:rPr lang="en-US" sz="1400" b="1" strike="noStrike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 strike="noStrike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기획</a:t>
            </a:r>
            <a:endParaRPr lang="en-US" sz="1400" b="0" strike="noStrike" spc="-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37">
            <a:extLst>
              <a:ext uri="{FF2B5EF4-FFF2-40B4-BE49-F238E27FC236}">
                <a16:creationId xmlns:a16="http://schemas.microsoft.com/office/drawing/2014/main" id="{9E14FE2B-FCBF-76CA-1E6B-10F1F3E3D502}"/>
              </a:ext>
            </a:extLst>
          </p:cNvPr>
          <p:cNvSpPr/>
          <p:nvPr/>
        </p:nvSpPr>
        <p:spPr>
          <a:xfrm>
            <a:off x="835560" y="1092632"/>
            <a:ext cx="8254800" cy="367878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b="1" strike="noStrike" spc="-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▶</a:t>
            </a:r>
            <a:r>
              <a:rPr lang="ko-KR" altLang="en-US" b="1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타임라인</a:t>
            </a:r>
            <a:endParaRPr lang="en-US" b="0" strike="noStrike" spc="-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선 연결선 11">
            <a:extLst>
              <a:ext uri="{FF2B5EF4-FFF2-40B4-BE49-F238E27FC236}">
                <a16:creationId xmlns:a16="http://schemas.microsoft.com/office/drawing/2014/main" id="{1C960FFE-5902-D2C3-FDBA-9766B05495D8}"/>
              </a:ext>
            </a:extLst>
          </p:cNvPr>
          <p:cNvSpPr/>
          <p:nvPr/>
        </p:nvSpPr>
        <p:spPr>
          <a:xfrm flipV="1">
            <a:off x="3719520" y="980640"/>
            <a:ext cx="8168400" cy="21240"/>
          </a:xfrm>
          <a:prstGeom prst="line">
            <a:avLst/>
          </a:prstGeom>
          <a:ln w="12700">
            <a:solidFill>
              <a:srgbClr val="808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26871445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F5DF4D"/>
            </a:gs>
            <a:gs pos="100000">
              <a:srgbClr val="F6E25F">
                <a:alpha val="70196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직사각형 17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19960" y="252360"/>
            <a:ext cx="11736000" cy="6407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0" name="직선 연결선 11"/>
          <p:cNvSpPr/>
          <p:nvPr/>
        </p:nvSpPr>
        <p:spPr>
          <a:xfrm flipV="1">
            <a:off x="3719520" y="980640"/>
            <a:ext cx="8168400" cy="21240"/>
          </a:xfrm>
          <a:prstGeom prst="line">
            <a:avLst/>
          </a:prstGeom>
          <a:ln w="12700">
            <a:solidFill>
              <a:srgbClr val="808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1" name="TextBox 12"/>
          <p:cNvSpPr/>
          <p:nvPr/>
        </p:nvSpPr>
        <p:spPr>
          <a:xfrm>
            <a:off x="1177200" y="821520"/>
            <a:ext cx="2791440" cy="306323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b="1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</a:t>
            </a:r>
            <a:r>
              <a:rPr lang="en-US" sz="1400" b="1" strike="noStrike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 strike="noStrike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기획</a:t>
            </a:r>
            <a:endParaRPr lang="en-US" sz="1400" b="0" strike="noStrike" spc="-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2" name="TextBox 3"/>
          <p:cNvSpPr/>
          <p:nvPr/>
        </p:nvSpPr>
        <p:spPr>
          <a:xfrm>
            <a:off x="255960" y="198000"/>
            <a:ext cx="1159200" cy="706432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1" strike="noStrike" spc="-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 </a:t>
            </a:r>
            <a:endParaRPr lang="en-US" sz="4000" b="0" strike="noStrike" spc="-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3" name="TextBox 20"/>
          <p:cNvSpPr/>
          <p:nvPr/>
        </p:nvSpPr>
        <p:spPr>
          <a:xfrm>
            <a:off x="1179000" y="313200"/>
            <a:ext cx="4001393" cy="460211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ko-KR" altLang="ko-KR" sz="2400" b="0" strike="noStrike" spc="-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수행 절차 및 방법</a:t>
            </a:r>
            <a:endParaRPr lang="en-US" altLang="ko-KR" sz="2400" b="0" strike="noStrike" spc="-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순서도: 수행의 시작/종료 11">
            <a:extLst>
              <a:ext uri="{FF2B5EF4-FFF2-40B4-BE49-F238E27FC236}">
                <a16:creationId xmlns:a16="http://schemas.microsoft.com/office/drawing/2014/main" id="{4883F84F-A4DB-446C-8D24-8D5242159D41}"/>
              </a:ext>
            </a:extLst>
          </p:cNvPr>
          <p:cNvSpPr/>
          <p:nvPr/>
        </p:nvSpPr>
        <p:spPr>
          <a:xfrm>
            <a:off x="723137" y="1842754"/>
            <a:ext cx="1274914" cy="505749"/>
          </a:xfrm>
          <a:prstGeom prst="flowChartTerminator">
            <a:avLst/>
          </a:prstGeom>
          <a:noFill/>
          <a:ln w="28575">
            <a:solidFill>
              <a:schemeClr val="accent5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ko-KR" altLang="en-US" sz="1200" b="0" strike="noStrike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체험 </a:t>
            </a:r>
            <a:r>
              <a:rPr lang="ko-KR" altLang="en-US" sz="1200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시작</a:t>
            </a:r>
            <a:endParaRPr lang="en-US" sz="1200" b="0" strike="noStrike" spc="-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순서도: 판단 13">
            <a:extLst>
              <a:ext uri="{FF2B5EF4-FFF2-40B4-BE49-F238E27FC236}">
                <a16:creationId xmlns:a16="http://schemas.microsoft.com/office/drawing/2014/main" id="{5C185A4B-19C4-1C66-7C73-D8E69ADCEB91}"/>
              </a:ext>
            </a:extLst>
          </p:cNvPr>
          <p:cNvSpPr/>
          <p:nvPr/>
        </p:nvSpPr>
        <p:spPr>
          <a:xfrm>
            <a:off x="2304412" y="3994901"/>
            <a:ext cx="1696745" cy="649586"/>
          </a:xfrm>
          <a:prstGeom prst="flowChartDecision">
            <a:avLst/>
          </a:prstGeom>
          <a:noFill/>
          <a:ln w="28575">
            <a:solidFill>
              <a:schemeClr val="accent5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ko-KR" altLang="en-US" sz="1200" b="0" strike="noStrike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안전 장구 착용 여부</a:t>
            </a:r>
            <a:endParaRPr lang="en-US" sz="1200" b="0" strike="noStrike" spc="-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순서도: 처리 14">
            <a:extLst>
              <a:ext uri="{FF2B5EF4-FFF2-40B4-BE49-F238E27FC236}">
                <a16:creationId xmlns:a16="http://schemas.microsoft.com/office/drawing/2014/main" id="{F8FB60D8-A106-02F1-792F-77329C45518F}"/>
              </a:ext>
            </a:extLst>
          </p:cNvPr>
          <p:cNvSpPr/>
          <p:nvPr/>
        </p:nvSpPr>
        <p:spPr>
          <a:xfrm>
            <a:off x="3640364" y="3186231"/>
            <a:ext cx="1274914" cy="505749"/>
          </a:xfrm>
          <a:prstGeom prst="flowChartProcess">
            <a:avLst/>
          </a:prstGeom>
          <a:noFill/>
          <a:ln w="28575">
            <a:solidFill>
              <a:schemeClr val="accent5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ko-KR" altLang="en-US" sz="1200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작업 설명</a:t>
            </a:r>
            <a:endParaRPr lang="en-US" sz="1200" b="0" strike="noStrike" spc="-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순서도: 처리 15">
            <a:extLst>
              <a:ext uri="{FF2B5EF4-FFF2-40B4-BE49-F238E27FC236}">
                <a16:creationId xmlns:a16="http://schemas.microsoft.com/office/drawing/2014/main" id="{C1842534-3CEC-FA98-064F-CD046B80D69B}"/>
              </a:ext>
            </a:extLst>
          </p:cNvPr>
          <p:cNvSpPr/>
          <p:nvPr/>
        </p:nvSpPr>
        <p:spPr>
          <a:xfrm>
            <a:off x="5282677" y="3186231"/>
            <a:ext cx="1274914" cy="505749"/>
          </a:xfrm>
          <a:prstGeom prst="flowChartProcess">
            <a:avLst/>
          </a:prstGeom>
          <a:noFill/>
          <a:ln w="28575">
            <a:solidFill>
              <a:schemeClr val="accent5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ko-KR" altLang="en-US" sz="1200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작업 진행</a:t>
            </a:r>
            <a:endParaRPr lang="en-US" sz="1200" b="0" strike="noStrike" spc="-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순서도: 처리 16">
            <a:extLst>
              <a:ext uri="{FF2B5EF4-FFF2-40B4-BE49-F238E27FC236}">
                <a16:creationId xmlns:a16="http://schemas.microsoft.com/office/drawing/2014/main" id="{46E834D6-EC72-7474-72F0-74E59DB0CB40}"/>
              </a:ext>
            </a:extLst>
          </p:cNvPr>
          <p:cNvSpPr/>
          <p:nvPr/>
        </p:nvSpPr>
        <p:spPr>
          <a:xfrm>
            <a:off x="6924990" y="3186230"/>
            <a:ext cx="1274914" cy="505749"/>
          </a:xfrm>
          <a:prstGeom prst="flowChartProcess">
            <a:avLst/>
          </a:prstGeom>
          <a:noFill/>
          <a:ln w="28575">
            <a:solidFill>
              <a:schemeClr val="accent5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ko-KR" altLang="en-US" sz="1200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사고 발생</a:t>
            </a:r>
            <a:endParaRPr lang="en-US" sz="1200" b="0" strike="noStrike" spc="-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순서도: 처리 17">
            <a:extLst>
              <a:ext uri="{FF2B5EF4-FFF2-40B4-BE49-F238E27FC236}">
                <a16:creationId xmlns:a16="http://schemas.microsoft.com/office/drawing/2014/main" id="{D54673B9-0E65-B3D7-758A-4E1A17DB4072}"/>
              </a:ext>
            </a:extLst>
          </p:cNvPr>
          <p:cNvSpPr/>
          <p:nvPr/>
        </p:nvSpPr>
        <p:spPr>
          <a:xfrm>
            <a:off x="8567303" y="3186229"/>
            <a:ext cx="1274914" cy="505749"/>
          </a:xfrm>
          <a:prstGeom prst="flowChartProcess">
            <a:avLst/>
          </a:prstGeom>
          <a:noFill/>
          <a:ln w="28575">
            <a:solidFill>
              <a:schemeClr val="accent5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ko-KR" altLang="en-US" sz="1200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사고 발생 안내</a:t>
            </a:r>
            <a:endParaRPr lang="en-US" sz="1200" b="0" strike="noStrike" spc="-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순서도: 처리 18">
            <a:extLst>
              <a:ext uri="{FF2B5EF4-FFF2-40B4-BE49-F238E27FC236}">
                <a16:creationId xmlns:a16="http://schemas.microsoft.com/office/drawing/2014/main" id="{F413EA88-A687-ED28-B81C-FD7E0792F059}"/>
              </a:ext>
            </a:extLst>
          </p:cNvPr>
          <p:cNvSpPr/>
          <p:nvPr/>
        </p:nvSpPr>
        <p:spPr>
          <a:xfrm>
            <a:off x="10209616" y="3186228"/>
            <a:ext cx="1274914" cy="505749"/>
          </a:xfrm>
          <a:prstGeom prst="flowChartProcess">
            <a:avLst/>
          </a:prstGeom>
          <a:noFill/>
          <a:ln w="28575">
            <a:solidFill>
              <a:schemeClr val="accent5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ko-KR" altLang="en-US" sz="1200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안전 장구 착용</a:t>
            </a:r>
            <a:endParaRPr lang="en-US" sz="1200" b="0" strike="noStrike" spc="-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순서도: 처리 19">
            <a:extLst>
              <a:ext uri="{FF2B5EF4-FFF2-40B4-BE49-F238E27FC236}">
                <a16:creationId xmlns:a16="http://schemas.microsoft.com/office/drawing/2014/main" id="{9558248A-3AB4-D2E7-795D-50F283C72493}"/>
              </a:ext>
            </a:extLst>
          </p:cNvPr>
          <p:cNvSpPr/>
          <p:nvPr/>
        </p:nvSpPr>
        <p:spPr>
          <a:xfrm>
            <a:off x="723137" y="4066820"/>
            <a:ext cx="1274914" cy="505749"/>
          </a:xfrm>
          <a:prstGeom prst="flowChartProcess">
            <a:avLst/>
          </a:prstGeom>
          <a:noFill/>
          <a:ln w="28575">
            <a:solidFill>
              <a:schemeClr val="accent5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ko-KR" altLang="en-US" sz="1200" b="0" strike="noStrike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작업 현장 접근</a:t>
            </a:r>
            <a:endParaRPr lang="en-US" altLang="ko-KR" sz="1200" b="0" strike="noStrike" spc="-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순서도: 처리 20">
            <a:extLst>
              <a:ext uri="{FF2B5EF4-FFF2-40B4-BE49-F238E27FC236}">
                <a16:creationId xmlns:a16="http://schemas.microsoft.com/office/drawing/2014/main" id="{EF9679B8-01A7-8283-BCCE-12B0C8447149}"/>
              </a:ext>
            </a:extLst>
          </p:cNvPr>
          <p:cNvSpPr/>
          <p:nvPr/>
        </p:nvSpPr>
        <p:spPr>
          <a:xfrm>
            <a:off x="3640364" y="4947408"/>
            <a:ext cx="1274914" cy="505749"/>
          </a:xfrm>
          <a:prstGeom prst="flowChartProcess">
            <a:avLst/>
          </a:prstGeom>
          <a:noFill/>
          <a:ln w="28575">
            <a:solidFill>
              <a:schemeClr val="accent5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ko-KR" altLang="en-US" sz="1200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안전 장구 사용</a:t>
            </a:r>
            <a:endParaRPr lang="en-US" sz="1200" b="0" strike="noStrike" spc="-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순서도: 처리 21">
            <a:extLst>
              <a:ext uri="{FF2B5EF4-FFF2-40B4-BE49-F238E27FC236}">
                <a16:creationId xmlns:a16="http://schemas.microsoft.com/office/drawing/2014/main" id="{3967A66D-3AB0-5AFA-55DD-0F6A5F09D86C}"/>
              </a:ext>
            </a:extLst>
          </p:cNvPr>
          <p:cNvSpPr/>
          <p:nvPr/>
        </p:nvSpPr>
        <p:spPr>
          <a:xfrm>
            <a:off x="5282677" y="4947408"/>
            <a:ext cx="1274914" cy="505749"/>
          </a:xfrm>
          <a:prstGeom prst="flowChartProcess">
            <a:avLst/>
          </a:prstGeom>
          <a:noFill/>
          <a:ln w="28575">
            <a:solidFill>
              <a:schemeClr val="accent5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ko-KR" altLang="en-US" sz="1200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작업 진행</a:t>
            </a:r>
            <a:endParaRPr lang="en-US" sz="1200" b="0" strike="noStrike" spc="-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순서도: 처리 22">
            <a:extLst>
              <a:ext uri="{FF2B5EF4-FFF2-40B4-BE49-F238E27FC236}">
                <a16:creationId xmlns:a16="http://schemas.microsoft.com/office/drawing/2014/main" id="{BEE47231-CD63-F522-8D0E-19980F10C2CD}"/>
              </a:ext>
            </a:extLst>
          </p:cNvPr>
          <p:cNvSpPr/>
          <p:nvPr/>
        </p:nvSpPr>
        <p:spPr>
          <a:xfrm>
            <a:off x="6924990" y="4947408"/>
            <a:ext cx="1274914" cy="505749"/>
          </a:xfrm>
          <a:prstGeom prst="flowChartProcess">
            <a:avLst/>
          </a:prstGeom>
          <a:noFill/>
          <a:ln w="28575">
            <a:solidFill>
              <a:schemeClr val="accent5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ko-KR" altLang="en-US" sz="1200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사고 방지</a:t>
            </a:r>
            <a:endParaRPr lang="en-US" sz="1200" b="0" strike="noStrike" spc="-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순서도: 처리 23">
            <a:extLst>
              <a:ext uri="{FF2B5EF4-FFF2-40B4-BE49-F238E27FC236}">
                <a16:creationId xmlns:a16="http://schemas.microsoft.com/office/drawing/2014/main" id="{5B58A24C-DA17-C882-63EA-6CF8E8D20844}"/>
              </a:ext>
            </a:extLst>
          </p:cNvPr>
          <p:cNvSpPr/>
          <p:nvPr/>
        </p:nvSpPr>
        <p:spPr>
          <a:xfrm>
            <a:off x="8567303" y="4947408"/>
            <a:ext cx="1274914" cy="505749"/>
          </a:xfrm>
          <a:prstGeom prst="flowChartProcess">
            <a:avLst/>
          </a:prstGeom>
          <a:noFill/>
          <a:ln w="28575">
            <a:solidFill>
              <a:schemeClr val="accent5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ko-KR" altLang="en-US" sz="1200" b="0" strike="noStrike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사고 방지 안내</a:t>
            </a:r>
            <a:endParaRPr lang="en-US" sz="1200" b="0" strike="noStrike" spc="-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순서도: 수행의 시작/종료 24">
            <a:extLst>
              <a:ext uri="{FF2B5EF4-FFF2-40B4-BE49-F238E27FC236}">
                <a16:creationId xmlns:a16="http://schemas.microsoft.com/office/drawing/2014/main" id="{4BC36EAD-A3B0-A072-A7A5-4AC8014EEE52}"/>
              </a:ext>
            </a:extLst>
          </p:cNvPr>
          <p:cNvSpPr/>
          <p:nvPr/>
        </p:nvSpPr>
        <p:spPr>
          <a:xfrm>
            <a:off x="10208786" y="4949374"/>
            <a:ext cx="1274914" cy="505749"/>
          </a:xfrm>
          <a:prstGeom prst="flowChartTerminator">
            <a:avLst/>
          </a:prstGeom>
          <a:noFill/>
          <a:ln w="28575">
            <a:solidFill>
              <a:schemeClr val="accent5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ko-KR" altLang="en-US" sz="1200" b="0" strike="noStrike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체험 종료</a:t>
            </a:r>
            <a:endParaRPr lang="en-US" sz="1200" b="0" strike="noStrike" spc="-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TextBox 37">
            <a:extLst>
              <a:ext uri="{FF2B5EF4-FFF2-40B4-BE49-F238E27FC236}">
                <a16:creationId xmlns:a16="http://schemas.microsoft.com/office/drawing/2014/main" id="{2D4DA23B-DAE8-4517-A74D-CAD9164E7AEB}"/>
              </a:ext>
            </a:extLst>
          </p:cNvPr>
          <p:cNvSpPr/>
          <p:nvPr/>
        </p:nvSpPr>
        <p:spPr>
          <a:xfrm>
            <a:off x="835560" y="1092632"/>
            <a:ext cx="8254800" cy="367878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b="1" strike="noStrike" spc="-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▶</a:t>
            </a:r>
            <a:r>
              <a:rPr lang="ko-KR" altLang="en-US" b="1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시나리오</a:t>
            </a:r>
            <a:endParaRPr lang="en-US" b="0" strike="noStrike" spc="-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D15F11C0-703B-6711-E5B4-240143C82616}"/>
              </a:ext>
            </a:extLst>
          </p:cNvPr>
          <p:cNvCxnSpPr>
            <a:cxnSpLocks/>
            <a:stCxn id="12" idx="2"/>
            <a:endCxn id="54" idx="0"/>
          </p:cNvCxnSpPr>
          <p:nvPr/>
        </p:nvCxnSpPr>
        <p:spPr>
          <a:xfrm>
            <a:off x="1360594" y="2348503"/>
            <a:ext cx="0" cy="2356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6253A6E6-1C7A-34BD-4B11-62B16FD6C42A}"/>
              </a:ext>
            </a:extLst>
          </p:cNvPr>
          <p:cNvCxnSpPr>
            <a:stCxn id="20" idx="3"/>
            <a:endCxn id="14" idx="1"/>
          </p:cNvCxnSpPr>
          <p:nvPr/>
        </p:nvCxnSpPr>
        <p:spPr>
          <a:xfrm flipV="1">
            <a:off x="1998051" y="4319694"/>
            <a:ext cx="30636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86AF8253-D733-A826-8A59-964C5A492381}"/>
              </a:ext>
            </a:extLst>
          </p:cNvPr>
          <p:cNvCxnSpPr>
            <a:stCxn id="14" idx="0"/>
            <a:endCxn id="15" idx="1"/>
          </p:cNvCxnSpPr>
          <p:nvPr/>
        </p:nvCxnSpPr>
        <p:spPr>
          <a:xfrm rot="5400000" flipH="1" flipV="1">
            <a:off x="3118677" y="3473215"/>
            <a:ext cx="555795" cy="48757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1602764E-1CF1-BA68-AA19-AF0EF9557AB3}"/>
              </a:ext>
            </a:extLst>
          </p:cNvPr>
          <p:cNvCxnSpPr>
            <a:stCxn id="14" idx="2"/>
            <a:endCxn id="21" idx="1"/>
          </p:cNvCxnSpPr>
          <p:nvPr/>
        </p:nvCxnSpPr>
        <p:spPr>
          <a:xfrm rot="16200000" flipH="1">
            <a:off x="3118676" y="4678595"/>
            <a:ext cx="555796" cy="48757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C087A17F-E2AF-E2E3-1404-7404F3989919}"/>
              </a:ext>
            </a:extLst>
          </p:cNvPr>
          <p:cNvCxnSpPr>
            <a:stCxn id="15" idx="3"/>
          </p:cNvCxnSpPr>
          <p:nvPr/>
        </p:nvCxnSpPr>
        <p:spPr>
          <a:xfrm>
            <a:off x="4915278" y="3439106"/>
            <a:ext cx="36739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A6669B59-D477-A983-6D98-30A94485768A}"/>
              </a:ext>
            </a:extLst>
          </p:cNvPr>
          <p:cNvCxnSpPr>
            <a:stCxn id="16" idx="3"/>
          </p:cNvCxnSpPr>
          <p:nvPr/>
        </p:nvCxnSpPr>
        <p:spPr>
          <a:xfrm>
            <a:off x="6557591" y="3439106"/>
            <a:ext cx="367399" cy="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FB41E157-04A7-0CF1-D2F5-462F34714901}"/>
              </a:ext>
            </a:extLst>
          </p:cNvPr>
          <p:cNvCxnSpPr>
            <a:stCxn id="17" idx="3"/>
            <a:endCxn id="18" idx="1"/>
          </p:cNvCxnSpPr>
          <p:nvPr/>
        </p:nvCxnSpPr>
        <p:spPr>
          <a:xfrm flipV="1">
            <a:off x="8199904" y="3439104"/>
            <a:ext cx="36739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832B5703-7A11-236A-C2AF-D3BFC0DE769A}"/>
              </a:ext>
            </a:extLst>
          </p:cNvPr>
          <p:cNvCxnSpPr>
            <a:stCxn id="18" idx="3"/>
            <a:endCxn id="19" idx="1"/>
          </p:cNvCxnSpPr>
          <p:nvPr/>
        </p:nvCxnSpPr>
        <p:spPr>
          <a:xfrm flipV="1">
            <a:off x="9842217" y="3439103"/>
            <a:ext cx="36739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B5FE1360-E2EC-A815-730D-76A9B489D9CD}"/>
              </a:ext>
            </a:extLst>
          </p:cNvPr>
          <p:cNvCxnSpPr>
            <a:stCxn id="21" idx="3"/>
            <a:endCxn id="22" idx="1"/>
          </p:cNvCxnSpPr>
          <p:nvPr/>
        </p:nvCxnSpPr>
        <p:spPr>
          <a:xfrm>
            <a:off x="4915278" y="5200283"/>
            <a:ext cx="36739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9A0159D3-1F8E-7212-EBB6-35BE63D96549}"/>
              </a:ext>
            </a:extLst>
          </p:cNvPr>
          <p:cNvCxnSpPr>
            <a:stCxn id="22" idx="3"/>
            <a:endCxn id="23" idx="1"/>
          </p:cNvCxnSpPr>
          <p:nvPr/>
        </p:nvCxnSpPr>
        <p:spPr>
          <a:xfrm>
            <a:off x="6557591" y="5200283"/>
            <a:ext cx="36739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DBA78E95-3A42-9486-92AD-9148F1CB550D}"/>
              </a:ext>
            </a:extLst>
          </p:cNvPr>
          <p:cNvCxnSpPr>
            <a:stCxn id="23" idx="3"/>
            <a:endCxn id="24" idx="1"/>
          </p:cNvCxnSpPr>
          <p:nvPr/>
        </p:nvCxnSpPr>
        <p:spPr>
          <a:xfrm>
            <a:off x="8199904" y="5200283"/>
            <a:ext cx="36739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14019DFF-6C90-3F27-41A2-763932A1B506}"/>
              </a:ext>
            </a:extLst>
          </p:cNvPr>
          <p:cNvCxnSpPr>
            <a:stCxn id="24" idx="3"/>
            <a:endCxn id="25" idx="1"/>
          </p:cNvCxnSpPr>
          <p:nvPr/>
        </p:nvCxnSpPr>
        <p:spPr>
          <a:xfrm>
            <a:off x="9842217" y="5200283"/>
            <a:ext cx="366569" cy="19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3FED583F-F577-3237-A36A-40E8F4543032}"/>
              </a:ext>
            </a:extLst>
          </p:cNvPr>
          <p:cNvSpPr txBox="1"/>
          <p:nvPr/>
        </p:nvSpPr>
        <p:spPr>
          <a:xfrm>
            <a:off x="2548208" y="3406164"/>
            <a:ext cx="604577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No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8BFE38C-14DA-EFDD-49EF-A3B11226BDE7}"/>
              </a:ext>
            </a:extLst>
          </p:cNvPr>
          <p:cNvSpPr txBox="1"/>
          <p:nvPr/>
        </p:nvSpPr>
        <p:spPr>
          <a:xfrm>
            <a:off x="2548208" y="4922384"/>
            <a:ext cx="604577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Yes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3" name="순서도: 처리 52">
            <a:extLst>
              <a:ext uri="{FF2B5EF4-FFF2-40B4-BE49-F238E27FC236}">
                <a16:creationId xmlns:a16="http://schemas.microsoft.com/office/drawing/2014/main" id="{05AF0A59-B265-99B3-432E-73CF56909334}"/>
              </a:ext>
            </a:extLst>
          </p:cNvPr>
          <p:cNvSpPr/>
          <p:nvPr/>
        </p:nvSpPr>
        <p:spPr>
          <a:xfrm>
            <a:off x="723137" y="3325464"/>
            <a:ext cx="1274914" cy="505749"/>
          </a:xfrm>
          <a:prstGeom prst="flowChartProcess">
            <a:avLst/>
          </a:prstGeom>
          <a:noFill/>
          <a:ln w="28575">
            <a:solidFill>
              <a:schemeClr val="accent5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ko-KR" altLang="en-US" sz="1200" b="0" strike="noStrike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체험 구역 진입</a:t>
            </a:r>
            <a:endParaRPr lang="en-US" altLang="ko-KR" sz="1200" b="0" strike="noStrike" spc="-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4" name="순서도: 처리 53">
            <a:extLst>
              <a:ext uri="{FF2B5EF4-FFF2-40B4-BE49-F238E27FC236}">
                <a16:creationId xmlns:a16="http://schemas.microsoft.com/office/drawing/2014/main" id="{2E846C0D-F4B9-4F9B-ACD2-1C75EA91612F}"/>
              </a:ext>
            </a:extLst>
          </p:cNvPr>
          <p:cNvSpPr/>
          <p:nvPr/>
        </p:nvSpPr>
        <p:spPr>
          <a:xfrm>
            <a:off x="723137" y="2584109"/>
            <a:ext cx="1274914" cy="505749"/>
          </a:xfrm>
          <a:prstGeom prst="flowChartProcess">
            <a:avLst/>
          </a:prstGeom>
          <a:noFill/>
          <a:ln w="28575">
            <a:solidFill>
              <a:schemeClr val="accent5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ko-KR" altLang="en-US" sz="1200" b="0" strike="noStrike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체험 안내</a:t>
            </a:r>
            <a:endParaRPr lang="en-US" altLang="ko-KR" sz="1200" b="0" strike="noStrike" spc="-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EB5E9AC6-47EC-AB5A-5497-CD3A3B7CE157}"/>
              </a:ext>
            </a:extLst>
          </p:cNvPr>
          <p:cNvCxnSpPr>
            <a:stCxn id="54" idx="2"/>
            <a:endCxn id="53" idx="0"/>
          </p:cNvCxnSpPr>
          <p:nvPr/>
        </p:nvCxnSpPr>
        <p:spPr>
          <a:xfrm>
            <a:off x="1360594" y="3089858"/>
            <a:ext cx="0" cy="2356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C99E576B-2177-F580-5273-78F1D53EFFD2}"/>
              </a:ext>
            </a:extLst>
          </p:cNvPr>
          <p:cNvCxnSpPr>
            <a:stCxn id="53" idx="2"/>
            <a:endCxn id="20" idx="0"/>
          </p:cNvCxnSpPr>
          <p:nvPr/>
        </p:nvCxnSpPr>
        <p:spPr>
          <a:xfrm>
            <a:off x="1360594" y="3831213"/>
            <a:ext cx="0" cy="2356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연결선: 꺾임 57">
            <a:extLst>
              <a:ext uri="{FF2B5EF4-FFF2-40B4-BE49-F238E27FC236}">
                <a16:creationId xmlns:a16="http://schemas.microsoft.com/office/drawing/2014/main" id="{38E6E34D-088B-5646-C2F7-6600B0E1A2F5}"/>
              </a:ext>
            </a:extLst>
          </p:cNvPr>
          <p:cNvCxnSpPr>
            <a:stCxn id="19" idx="2"/>
          </p:cNvCxnSpPr>
          <p:nvPr/>
        </p:nvCxnSpPr>
        <p:spPr>
          <a:xfrm rot="5400000">
            <a:off x="7110256" y="582878"/>
            <a:ext cx="627718" cy="684591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81700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F5DF4D"/>
            </a:gs>
            <a:gs pos="100000">
              <a:srgbClr val="F6E25F">
                <a:alpha val="70196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직사각형 11"/>
          <p:cNvSpPr/>
          <p:nvPr/>
        </p:nvSpPr>
        <p:spPr>
          <a:xfrm>
            <a:off x="227520" y="191880"/>
            <a:ext cx="11736000" cy="6407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1" name="직선 연결선 3"/>
          <p:cNvSpPr/>
          <p:nvPr/>
        </p:nvSpPr>
        <p:spPr>
          <a:xfrm flipV="1">
            <a:off x="4320000" y="980640"/>
            <a:ext cx="7567920" cy="21240"/>
          </a:xfrm>
          <a:prstGeom prst="line">
            <a:avLst/>
          </a:prstGeom>
          <a:ln w="12700">
            <a:solidFill>
              <a:srgbClr val="808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2" name="TextBox 33"/>
          <p:cNvSpPr/>
          <p:nvPr/>
        </p:nvSpPr>
        <p:spPr>
          <a:xfrm>
            <a:off x="1177200" y="821520"/>
            <a:ext cx="3682440" cy="306323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ko-KR" sz="1400" b="1" strike="noStrike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1400" b="1" strike="noStrike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알파 버전 기능 구현</a:t>
            </a:r>
            <a:endParaRPr lang="en-US" sz="1400" b="0" strike="noStrike" spc="-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3" name="TextBox 34"/>
          <p:cNvSpPr/>
          <p:nvPr/>
        </p:nvSpPr>
        <p:spPr>
          <a:xfrm>
            <a:off x="255960" y="198000"/>
            <a:ext cx="1159200" cy="706432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1" strike="noStrike" spc="-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 </a:t>
            </a:r>
            <a:endParaRPr lang="en-US" sz="4000" b="0" strike="noStrike" spc="-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4" name="TextBox 36"/>
          <p:cNvSpPr/>
          <p:nvPr/>
        </p:nvSpPr>
        <p:spPr>
          <a:xfrm>
            <a:off x="1179000" y="313200"/>
            <a:ext cx="4001393" cy="460211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ko-KR" altLang="ko-KR" sz="2400" b="0" strike="noStrike" spc="-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수행 절차 및 방법</a:t>
            </a:r>
            <a:endParaRPr lang="en-US" altLang="ko-KR" sz="2400" b="0" strike="noStrike" spc="-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5" name="TextBox 37"/>
          <p:cNvSpPr/>
          <p:nvPr/>
        </p:nvSpPr>
        <p:spPr>
          <a:xfrm>
            <a:off x="835560" y="1092632"/>
            <a:ext cx="8254800" cy="367878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b="1" strike="noStrike" spc="-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▶</a:t>
            </a:r>
            <a:r>
              <a:rPr lang="en-US" b="1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VR</a:t>
            </a:r>
            <a:r>
              <a:rPr lang="ko-KR" altLang="en-US" b="1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b="1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Interaction Toolkit </a:t>
            </a:r>
            <a:r>
              <a:rPr lang="ko-KR" altLang="en-US" b="1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세팅</a:t>
            </a:r>
            <a:endParaRPr lang="en-US" b="0" strike="noStrike" spc="-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6" name="직사각형 185"/>
          <p:cNvSpPr/>
          <p:nvPr/>
        </p:nvSpPr>
        <p:spPr>
          <a:xfrm>
            <a:off x="6743503" y="1561123"/>
            <a:ext cx="5290448" cy="4761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ko-KR" sz="1400" strike="noStrike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세팅 순서 및 내용</a:t>
            </a:r>
            <a:endParaRPr lang="en-US" sz="1400" strike="noStrike" spc="-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00000"/>
              </a:lnSpc>
            </a:pPr>
            <a:endParaRPr lang="en-US" sz="1400" b="0" strike="noStrike" spc="-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altLang="ko-KR" sz="1400" b="0" strike="noStrike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Package manager</a:t>
            </a:r>
            <a:r>
              <a:rPr lang="ko-KR" altLang="en-US" sz="1400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에서 </a:t>
            </a:r>
            <a:r>
              <a:rPr lang="en-US" altLang="ko-KR" sz="1400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Interaction Toolkit </a:t>
            </a:r>
            <a:br>
              <a:rPr lang="en-US" altLang="ko-KR" sz="1400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1400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다운로드</a:t>
            </a:r>
            <a:r>
              <a:rPr lang="en-US" altLang="ko-KR" sz="1400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후</a:t>
            </a:r>
            <a:r>
              <a:rPr lang="en-US" altLang="ko-KR" sz="1400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프로젝트에 추가</a:t>
            </a:r>
            <a:br>
              <a:rPr lang="en-US" altLang="ko-KR" sz="1400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endParaRPr lang="ko-KR" altLang="en-US" sz="1400" spc="-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altLang="ko-KR" sz="1400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XR</a:t>
            </a:r>
            <a:r>
              <a:rPr lang="ko-KR" altLang="en-US" sz="1400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origin </a:t>
            </a:r>
            <a:r>
              <a:rPr lang="ko-KR" altLang="en-US" sz="1400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오브젝트 추가</a:t>
            </a:r>
            <a:br>
              <a:rPr lang="en-US" altLang="ko-KR" sz="1400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endParaRPr lang="ko-KR" altLang="en-US" sz="1400" spc="-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ko-KR" altLang="en-US" sz="1400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시작 시 카메라 </a:t>
            </a:r>
            <a:r>
              <a:rPr lang="ko-KR" altLang="en-US" sz="1400" spc="-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위치값</a:t>
            </a:r>
            <a:r>
              <a:rPr lang="ko-KR" altLang="en-US" sz="1400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조정</a:t>
            </a:r>
            <a:endParaRPr lang="en-US" altLang="ko-KR" sz="1400" spc="-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endParaRPr lang="en-US" altLang="ko-KR" sz="1400" spc="-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altLang="ko-KR" sz="1400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Main Camera </a:t>
            </a:r>
            <a:r>
              <a:rPr lang="ko-KR" altLang="en-US" sz="1400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자식 개체로 등록된</a:t>
            </a:r>
            <a:br>
              <a:rPr lang="en-US" altLang="ko-KR" sz="1400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400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Right/left Hand Controller</a:t>
            </a:r>
            <a:r>
              <a:rPr lang="ko-KR" altLang="en-US" sz="1400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 모델 </a:t>
            </a:r>
            <a:r>
              <a:rPr lang="ko-KR" altLang="en-US" sz="1400" spc="-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프리팹</a:t>
            </a:r>
            <a:r>
              <a:rPr lang="ko-KR" altLang="en-US" sz="1400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등록</a:t>
            </a:r>
            <a:br>
              <a:rPr lang="en-US" altLang="ko-KR" sz="1400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br>
              <a:rPr lang="en-US" altLang="ko-KR" sz="1400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1400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등록한 </a:t>
            </a:r>
            <a:r>
              <a:rPr lang="ko-KR" altLang="en-US" sz="1400" spc="-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프리팹은</a:t>
            </a:r>
            <a:r>
              <a:rPr lang="ko-KR" altLang="en-US" sz="1400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spc="-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HandControllerPresence</a:t>
            </a:r>
            <a:r>
              <a:rPr lang="en-US" altLang="ko-KR" sz="1400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스크립트를 통해 입력된 </a:t>
            </a:r>
            <a:r>
              <a:rPr lang="en-US" altLang="ko-KR" sz="1400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VR H/W </a:t>
            </a:r>
            <a:r>
              <a:rPr lang="ko-KR" altLang="en-US" sz="1400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별 컨트롤러 모델을 출력하게 됨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0EB0705-4535-BBC5-B142-08B3A06DF9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085" y="1790640"/>
            <a:ext cx="6218853" cy="430196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F5DF4D"/>
            </a:gs>
            <a:gs pos="100000">
              <a:srgbClr val="F6E25F">
                <a:alpha val="70196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직사각형 11"/>
          <p:cNvSpPr/>
          <p:nvPr/>
        </p:nvSpPr>
        <p:spPr>
          <a:xfrm>
            <a:off x="227520" y="191880"/>
            <a:ext cx="11736000" cy="6407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1" name="직선 연결선 3"/>
          <p:cNvSpPr/>
          <p:nvPr/>
        </p:nvSpPr>
        <p:spPr>
          <a:xfrm flipV="1">
            <a:off x="4320000" y="980640"/>
            <a:ext cx="7567920" cy="21240"/>
          </a:xfrm>
          <a:prstGeom prst="line">
            <a:avLst/>
          </a:prstGeom>
          <a:ln w="12700">
            <a:solidFill>
              <a:srgbClr val="808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2" name="TextBox 33"/>
          <p:cNvSpPr/>
          <p:nvPr/>
        </p:nvSpPr>
        <p:spPr>
          <a:xfrm>
            <a:off x="1177200" y="821520"/>
            <a:ext cx="3682440" cy="306323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ko-KR" sz="1400" b="1" strike="noStrike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1400" b="1" strike="noStrike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알파 버전 기능 구현</a:t>
            </a:r>
            <a:endParaRPr lang="en-US" sz="1400" b="0" strike="noStrike" spc="-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3" name="TextBox 34"/>
          <p:cNvSpPr/>
          <p:nvPr/>
        </p:nvSpPr>
        <p:spPr>
          <a:xfrm>
            <a:off x="255960" y="198000"/>
            <a:ext cx="1159200" cy="706432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1" strike="noStrike" spc="-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 </a:t>
            </a:r>
            <a:endParaRPr lang="en-US" sz="4000" b="0" strike="noStrike" spc="-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4" name="TextBox 36"/>
          <p:cNvSpPr/>
          <p:nvPr/>
        </p:nvSpPr>
        <p:spPr>
          <a:xfrm>
            <a:off x="1179000" y="313200"/>
            <a:ext cx="4001393" cy="460211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ko-KR" altLang="ko-KR" sz="2400" b="0" strike="noStrike" spc="-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수행 절차 및 방법</a:t>
            </a:r>
            <a:endParaRPr lang="en-US" altLang="ko-KR" sz="2400" b="0" strike="noStrike" spc="-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5" name="TextBox 37"/>
          <p:cNvSpPr/>
          <p:nvPr/>
        </p:nvSpPr>
        <p:spPr>
          <a:xfrm>
            <a:off x="835560" y="1092632"/>
            <a:ext cx="8254800" cy="367878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b="1" strike="noStrike" spc="-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▶</a:t>
            </a:r>
            <a:r>
              <a:rPr lang="en-US" b="1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VR</a:t>
            </a:r>
            <a:r>
              <a:rPr lang="ko-KR" altLang="en-US" b="1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b="1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Interaction Toolkit </a:t>
            </a:r>
            <a:r>
              <a:rPr lang="ko-KR" altLang="en-US" b="1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세팅</a:t>
            </a:r>
            <a:endParaRPr lang="en-US" b="0" strike="noStrike" spc="-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6" name="직사각형 185"/>
          <p:cNvSpPr/>
          <p:nvPr/>
        </p:nvSpPr>
        <p:spPr>
          <a:xfrm>
            <a:off x="6597472" y="1480622"/>
            <a:ext cx="5290448" cy="4761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altLang="ko-KR" sz="1400" spc="-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HandControllerPresence</a:t>
            </a:r>
            <a:br>
              <a:rPr lang="en-US" altLang="ko-KR" sz="1400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endParaRPr lang="en-US" altLang="ko-KR" sz="1400" spc="-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altLang="ko-KR" sz="1400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VR H/W </a:t>
            </a:r>
            <a:r>
              <a:rPr lang="ko-KR" altLang="en-US" sz="1400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컨트롤러 입력 대기</a:t>
            </a:r>
            <a:br>
              <a:rPr lang="en-US" altLang="ko-KR" sz="1400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endParaRPr lang="en-US" altLang="ko-KR" sz="1400" spc="-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ko-KR" altLang="en-US" sz="1400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입력된 컨트롤러 정보를 저장할 </a:t>
            </a:r>
            <a:r>
              <a:rPr lang="en-US" altLang="ko-KR" sz="1400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device </a:t>
            </a:r>
            <a:r>
              <a:rPr lang="ko-KR" altLang="en-US" sz="1400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리스트 선언</a:t>
            </a:r>
            <a:br>
              <a:rPr lang="en-US" altLang="ko-KR" sz="1400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endParaRPr lang="en-US" altLang="ko-KR" sz="1400" spc="-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ko-KR" altLang="en-US" sz="1400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컨트롤러 특성을 가지는 </a:t>
            </a:r>
            <a:r>
              <a:rPr lang="en-US" altLang="ko-KR" sz="1400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H/W </a:t>
            </a:r>
            <a:r>
              <a:rPr lang="ko-KR" altLang="en-US" sz="1400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만</a:t>
            </a:r>
            <a:r>
              <a:rPr lang="en-US" altLang="ko-KR" sz="1400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리스트에 저장</a:t>
            </a:r>
            <a:br>
              <a:rPr lang="en-US" altLang="ko-KR" sz="1400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endParaRPr lang="en-US" altLang="ko-KR" sz="1400" spc="-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ko-KR" altLang="en-US" sz="1400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입력된 컨트롤러의 이름 및 정보를 콘솔창에 출력</a:t>
            </a:r>
            <a:br>
              <a:rPr lang="en-US" altLang="ko-KR" sz="1400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endParaRPr lang="en-US" altLang="ko-KR" sz="1400" spc="-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altLang="ko-KR" sz="1400" spc="-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HandController</a:t>
            </a:r>
            <a:r>
              <a:rPr lang="ko-KR" altLang="en-US" sz="1400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 입력된 컨트롤러와 이름이 같은 </a:t>
            </a:r>
            <a:r>
              <a:rPr lang="ko-KR" altLang="en-US" sz="1400" spc="-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프리팹</a:t>
            </a:r>
            <a:r>
              <a:rPr lang="ko-KR" altLang="en-US" sz="1400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생성</a:t>
            </a:r>
            <a:br>
              <a:rPr lang="en-US" altLang="ko-KR" sz="1400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endParaRPr lang="en-US" altLang="ko-KR" sz="1400" spc="-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800100" lvl="1" indent="-342900">
              <a:buFont typeface="+mj-lt"/>
              <a:buAutoNum type="arabicParenR"/>
            </a:pPr>
            <a:r>
              <a:rPr lang="en-US" altLang="ko-KR" sz="1400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public List </a:t>
            </a:r>
            <a:r>
              <a:rPr lang="ko-KR" altLang="en-US" sz="1400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 선언된 </a:t>
            </a:r>
            <a:r>
              <a:rPr lang="en-US" altLang="ko-KR" sz="1400" spc="-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controllerPrefabs</a:t>
            </a:r>
            <a:r>
              <a:rPr lang="ko-KR" altLang="en-US" sz="1400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 들어가 있는 </a:t>
            </a:r>
            <a:r>
              <a:rPr lang="ko-KR" altLang="en-US" sz="1400" spc="-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프리팹</a:t>
            </a:r>
            <a:r>
              <a:rPr lang="ko-KR" altLang="en-US" sz="1400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중 입력 컨트롤러와 이름이 같은 것을 </a:t>
            </a:r>
            <a:r>
              <a:rPr lang="en-US" altLang="ko-KR" sz="1400" spc="-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ctrlPrefab</a:t>
            </a:r>
            <a:r>
              <a:rPr lang="ko-KR" altLang="en-US" sz="1400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로 저장</a:t>
            </a:r>
            <a:br>
              <a:rPr lang="en-US" altLang="ko-KR" sz="1400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endParaRPr lang="en-US" altLang="ko-KR" sz="1400" spc="-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800100" lvl="1" indent="-342900">
              <a:buFont typeface="+mj-lt"/>
              <a:buAutoNum type="arabicParenR"/>
            </a:pPr>
            <a:r>
              <a:rPr lang="en-US" altLang="ko-KR" sz="1400" spc="-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HandController</a:t>
            </a:r>
            <a:r>
              <a:rPr lang="en-US" altLang="ko-KR" sz="1400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위치에 생성</a:t>
            </a:r>
            <a:br>
              <a:rPr lang="en-US" altLang="ko-KR" sz="1400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endParaRPr lang="en-US" altLang="ko-KR" sz="1400" spc="-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800100" lvl="1" indent="-342900">
              <a:buFont typeface="+mj-lt"/>
              <a:buAutoNum type="arabicParenR"/>
            </a:pPr>
            <a:r>
              <a:rPr lang="ko-KR" altLang="en-US" sz="1400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이름이 같은 </a:t>
            </a:r>
            <a:r>
              <a:rPr lang="ko-KR" altLang="en-US" sz="1400" spc="-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프리팹이</a:t>
            </a:r>
            <a:r>
              <a:rPr lang="ko-KR" altLang="en-US" sz="1400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없을 경우 기본 모델을 </a:t>
            </a:r>
            <a:r>
              <a:rPr lang="en-US" altLang="ko-KR" sz="1400" spc="-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HandController</a:t>
            </a:r>
            <a:r>
              <a:rPr lang="en-US" altLang="ko-KR" sz="1400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위치에 생성 후 에러 문구 출력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BD704E6-6953-ED21-3BCD-AC6CBE459E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936" y="1480622"/>
            <a:ext cx="5820475" cy="5056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8467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F5DF4D"/>
            </a:gs>
            <a:gs pos="100000">
              <a:srgbClr val="F6E25F">
                <a:alpha val="70196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직사각형 18"/>
          <p:cNvSpPr/>
          <p:nvPr/>
        </p:nvSpPr>
        <p:spPr>
          <a:xfrm>
            <a:off x="228000" y="313200"/>
            <a:ext cx="11736000" cy="6407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ko-Kore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3" name="직선 연결선 6"/>
          <p:cNvSpPr/>
          <p:nvPr/>
        </p:nvSpPr>
        <p:spPr>
          <a:xfrm flipV="1">
            <a:off x="4320000" y="980640"/>
            <a:ext cx="7567920" cy="21240"/>
          </a:xfrm>
          <a:prstGeom prst="line">
            <a:avLst/>
          </a:prstGeom>
          <a:ln w="12700">
            <a:solidFill>
              <a:srgbClr val="808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4" name="TextBox 46"/>
          <p:cNvSpPr/>
          <p:nvPr/>
        </p:nvSpPr>
        <p:spPr>
          <a:xfrm>
            <a:off x="1177200" y="821520"/>
            <a:ext cx="3682440" cy="306323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ko-KR" sz="1400" b="1" strike="noStrike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1400" b="1" strike="noStrike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알파 버전 기능 구현</a:t>
            </a:r>
            <a:endParaRPr lang="en-US" altLang="ko-KR" sz="1400" b="0" strike="noStrike" spc="-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5" name="TextBox 47"/>
          <p:cNvSpPr/>
          <p:nvPr/>
        </p:nvSpPr>
        <p:spPr>
          <a:xfrm>
            <a:off x="255960" y="198000"/>
            <a:ext cx="1159200" cy="706432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1" strike="noStrike" spc="-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 </a:t>
            </a:r>
            <a:endParaRPr lang="en-US" sz="4000" b="0" strike="noStrike" spc="-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6" name="TextBox 48"/>
          <p:cNvSpPr/>
          <p:nvPr/>
        </p:nvSpPr>
        <p:spPr>
          <a:xfrm>
            <a:off x="1179000" y="313200"/>
            <a:ext cx="4001393" cy="460211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ko-KR" altLang="ko-KR" sz="2400" b="0" strike="noStrike" spc="-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수행 절차 및 방법</a:t>
            </a:r>
            <a:endParaRPr lang="en-US" altLang="ko-KR" sz="2400" b="0" strike="noStrike" spc="-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9" name="직사각형 228"/>
          <p:cNvSpPr/>
          <p:nvPr/>
        </p:nvSpPr>
        <p:spPr>
          <a:xfrm>
            <a:off x="6142065" y="1981890"/>
            <a:ext cx="5529288" cy="1127731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ko-KR" altLang="en-US" sz="1400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체험 존 </a:t>
            </a:r>
            <a:r>
              <a:rPr lang="en-US" altLang="ko-KR" sz="1400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collider</a:t>
            </a:r>
            <a:r>
              <a:rPr lang="ko-KR" altLang="en-US" sz="1400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 </a:t>
            </a:r>
            <a:r>
              <a:rPr lang="en-US" altLang="ko-KR" sz="1400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trigger</a:t>
            </a:r>
            <a:r>
              <a:rPr lang="ko-KR" altLang="en-US" sz="1400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enter </a:t>
            </a:r>
            <a:r>
              <a:rPr lang="ko-KR" altLang="en-US" sz="1400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 체험이 시작 되며</a:t>
            </a:r>
          </a:p>
          <a:p>
            <a:pPr>
              <a:lnSpc>
                <a:spcPct val="100000"/>
              </a:lnSpc>
            </a:pPr>
            <a:endParaRPr lang="ko-KR" altLang="en-US" sz="1400" b="0" strike="noStrike" spc="-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00000"/>
              </a:lnSpc>
            </a:pPr>
            <a:r>
              <a:rPr lang="ko-KR" altLang="en-US" sz="1400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각 안내 </a:t>
            </a:r>
            <a:r>
              <a:rPr lang="en-US" altLang="ko-KR" sz="1400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UI</a:t>
            </a:r>
            <a:r>
              <a:rPr lang="ko-KR" altLang="en-US" sz="1400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는 </a:t>
            </a:r>
            <a:r>
              <a:rPr lang="en-US" altLang="ko-KR" sz="1400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OK </a:t>
            </a:r>
            <a:r>
              <a:rPr lang="ko-KR" altLang="en-US" sz="1400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버튼과 </a:t>
            </a:r>
            <a:r>
              <a:rPr lang="en-US" altLang="ko-KR" sz="1400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hand controller </a:t>
            </a:r>
            <a:r>
              <a:rPr lang="ko-KR" altLang="en-US" sz="1400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</a:t>
            </a:r>
            <a:r>
              <a:rPr lang="en-US" altLang="ko-KR" sz="1400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collider trigger enter</a:t>
            </a:r>
            <a:r>
              <a:rPr lang="ko-KR" altLang="en-US" sz="1400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시 다음 단계로 진행 되는 방식으로 구성됨</a:t>
            </a:r>
          </a:p>
        </p:txBody>
      </p:sp>
      <p:sp>
        <p:nvSpPr>
          <p:cNvPr id="13" name="TextBox 37">
            <a:extLst>
              <a:ext uri="{FF2B5EF4-FFF2-40B4-BE49-F238E27FC236}">
                <a16:creationId xmlns:a16="http://schemas.microsoft.com/office/drawing/2014/main" id="{44A31506-A761-7F07-EFEB-BB2EED8713E3}"/>
              </a:ext>
            </a:extLst>
          </p:cNvPr>
          <p:cNvSpPr/>
          <p:nvPr/>
        </p:nvSpPr>
        <p:spPr>
          <a:xfrm>
            <a:off x="835560" y="1092632"/>
            <a:ext cx="8254800" cy="367878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b="1" strike="noStrike" spc="-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▶</a:t>
            </a:r>
            <a:r>
              <a:rPr lang="ko-KR" altLang="en-US" b="1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안내 </a:t>
            </a:r>
            <a:r>
              <a:rPr lang="en-US" altLang="ko-KR" b="1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UI</a:t>
            </a:r>
            <a:r>
              <a:rPr lang="ko-KR" altLang="en-US" b="1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및 단계별 진행</a:t>
            </a:r>
            <a:endParaRPr lang="en-US" b="0" strike="noStrike" spc="-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D61F18E-DEC0-EAD1-38F7-088B303C64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2065" y="3631001"/>
            <a:ext cx="5529288" cy="277671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B4E745C-8DA9-9EED-89AD-ABB01DB7B7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812" y="1648710"/>
            <a:ext cx="5231825" cy="475900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E431E"/>
      </a:accent1>
      <a:accent2>
        <a:srgbClr val="E41A00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E431E"/>
      </a:accent1>
      <a:accent2>
        <a:srgbClr val="E41A00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E431E"/>
      </a:accent1>
      <a:accent2>
        <a:srgbClr val="E41A00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2966</TotalTime>
  <Words>1629</Words>
  <Application>Microsoft Office PowerPoint</Application>
  <PresentationFormat>와이드스크린</PresentationFormat>
  <Paragraphs>670</Paragraphs>
  <Slides>25</Slides>
  <Notes>1</Notes>
  <HiddenSlides>0</HiddenSlides>
  <MMClips>0</MMClips>
  <ScaleCrop>false</ScaleCrop>
  <HeadingPairs>
    <vt:vector size="4" baseType="variant">
      <vt:variant>
        <vt:lpstr>테마</vt:lpstr>
      </vt:variant>
      <vt:variant>
        <vt:i4>2</vt:i4>
      </vt:variant>
      <vt:variant>
        <vt:lpstr>슬라이드 제목</vt:lpstr>
      </vt:variant>
      <vt:variant>
        <vt:i4>25</vt:i4>
      </vt:variant>
    </vt:vector>
  </HeadingPairs>
  <TitlesOfParts>
    <vt:vector size="27" baseType="lpstr">
      <vt:lpstr>Office Theme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subject/>
  <dc:creator>김다은</dc:creator>
  <dc:description/>
  <cp:lastModifiedBy>김 성수</cp:lastModifiedBy>
  <cp:revision>455</cp:revision>
  <dcterms:created xsi:type="dcterms:W3CDTF">2014-04-29T00:37:20Z</dcterms:created>
  <dcterms:modified xsi:type="dcterms:W3CDTF">2022-05-10T01:24:48Z</dcterms:modified>
  <dc:language>ko-KR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1</vt:i4>
  </property>
  <property fmtid="{D5CDD505-2E9C-101B-9397-08002B2CF9AE}" pid="3" name="PresentationFormat">
    <vt:lpwstr>와이드스크린</vt:lpwstr>
  </property>
  <property fmtid="{D5CDD505-2E9C-101B-9397-08002B2CF9AE}" pid="4" name="Slides">
    <vt:i4>13</vt:i4>
  </property>
</Properties>
</file>